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57" r:id="rId2"/>
    <p:sldId id="287" r:id="rId3"/>
    <p:sldId id="288" r:id="rId4"/>
    <p:sldId id="349" r:id="rId5"/>
    <p:sldId id="350" r:id="rId6"/>
    <p:sldId id="310" r:id="rId7"/>
    <p:sldId id="351" r:id="rId8"/>
    <p:sldId id="309" r:id="rId9"/>
    <p:sldId id="311" r:id="rId10"/>
    <p:sldId id="348" r:id="rId11"/>
    <p:sldId id="312" r:id="rId12"/>
    <p:sldId id="313" r:id="rId13"/>
    <p:sldId id="352" r:id="rId14"/>
    <p:sldId id="315" r:id="rId15"/>
    <p:sldId id="316" r:id="rId16"/>
    <p:sldId id="317" r:id="rId17"/>
    <p:sldId id="318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327" r:id="rId26"/>
    <p:sldId id="328" r:id="rId27"/>
    <p:sldId id="334" r:id="rId28"/>
    <p:sldId id="329" r:id="rId29"/>
    <p:sldId id="330" r:id="rId30"/>
    <p:sldId id="331" r:id="rId31"/>
    <p:sldId id="332" r:id="rId32"/>
    <p:sldId id="333" r:id="rId33"/>
    <p:sldId id="335" r:id="rId34"/>
    <p:sldId id="336" r:id="rId35"/>
    <p:sldId id="337" r:id="rId36"/>
    <p:sldId id="338" r:id="rId37"/>
    <p:sldId id="339" r:id="rId38"/>
    <p:sldId id="340" r:id="rId39"/>
    <p:sldId id="341" r:id="rId40"/>
    <p:sldId id="342" r:id="rId41"/>
    <p:sldId id="343" r:id="rId42"/>
    <p:sldId id="344" r:id="rId43"/>
    <p:sldId id="345" r:id="rId44"/>
    <p:sldId id="346" r:id="rId45"/>
    <p:sldId id="347" r:id="rId4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0099FF"/>
    <a:srgbClr val="1E5AB2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85" autoAdjust="0"/>
    <p:restoredTop sz="99314" autoAdjust="0"/>
  </p:normalViewPr>
  <p:slideViewPr>
    <p:cSldViewPr>
      <p:cViewPr>
        <p:scale>
          <a:sx n="88" d="100"/>
          <a:sy n="88" d="100"/>
        </p:scale>
        <p:origin x="746" y="49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19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EF9036-FCF8-4E26-B6D6-2BEB6EDB3507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288432-EB1F-427A-9DD9-E475E96FB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380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746930" y="1372791"/>
            <a:ext cx="8229600" cy="3394472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>
              <a:defRPr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72358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 hasCustomPrompt="1"/>
          </p:nvPr>
        </p:nvSpPr>
        <p:spPr>
          <a:xfrm>
            <a:off x="4315390" y="789714"/>
            <a:ext cx="4642821" cy="47708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TOPIC TITLE HERE</a:t>
            </a:r>
          </a:p>
        </p:txBody>
      </p:sp>
    </p:spTree>
    <p:extLst>
      <p:ext uri="{BB962C8B-B14F-4D97-AF65-F5344CB8AC3E}">
        <p14:creationId xmlns:p14="http://schemas.microsoft.com/office/powerpoint/2010/main" val="1623804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hrase-Word Slide WHIT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6" hasCustomPrompt="1"/>
          </p:nvPr>
        </p:nvSpPr>
        <p:spPr>
          <a:xfrm>
            <a:off x="651757" y="1300891"/>
            <a:ext cx="7194020" cy="3313013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algn="l">
              <a:lnSpc>
                <a:spcPts val="8400"/>
              </a:lnSpc>
              <a:spcBef>
                <a:spcPts val="0"/>
              </a:spcBef>
              <a:defRPr sz="8000" b="1" baseline="0"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BIG WORD BIG PHRASE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72358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</p:spTree>
    <p:extLst>
      <p:ext uri="{BB962C8B-B14F-4D97-AF65-F5344CB8AC3E}">
        <p14:creationId xmlns:p14="http://schemas.microsoft.com/office/powerpoint/2010/main" val="463967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hrase-Word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82626"/>
            <a:ext cx="9144000" cy="4460875"/>
          </a:xfrm>
          <a:prstGeom prst="rect">
            <a:avLst/>
          </a:prstGeom>
          <a:solidFill>
            <a:srgbClr val="B70F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BB0000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81604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6" hasCustomPrompt="1"/>
          </p:nvPr>
        </p:nvSpPr>
        <p:spPr>
          <a:xfrm>
            <a:off x="651757" y="1300891"/>
            <a:ext cx="7194020" cy="3313013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l">
              <a:lnSpc>
                <a:spcPts val="8400"/>
              </a:lnSpc>
              <a:spcBef>
                <a:spcPts val="0"/>
              </a:spcBef>
              <a:defRPr sz="8000" b="1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BIG WORD</a:t>
            </a:r>
          </a:p>
          <a:p>
            <a:pPr lvl="0"/>
            <a:r>
              <a:rPr lang="en-US" dirty="0"/>
              <a:t>BIG PHRASE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3607022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72358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881010" y="4029499"/>
            <a:ext cx="3392206" cy="82051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ct val="110000"/>
              </a:lnSpc>
              <a:spcBef>
                <a:spcPts val="0"/>
              </a:spcBef>
              <a:defRPr sz="2400" baseline="-25000"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algn="r">
              <a:lnSpc>
                <a:spcPct val="11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–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Firstandlast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Name</a:t>
            </a:r>
          </a:p>
          <a:p>
            <a:pPr algn="r">
              <a:lnSpc>
                <a:spcPct val="110000"/>
              </a:lnSpc>
            </a:pPr>
            <a:r>
              <a:rPr lang="en-US" sz="1800" dirty="0">
                <a:solidFill>
                  <a:schemeClr val="tx1">
                    <a:lumMod val="60000"/>
                    <a:lumOff val="40000"/>
                  </a:schemeClr>
                </a:solidFill>
                <a:cs typeface="Arial"/>
              </a:rPr>
              <a:t>   Optional title line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935495" y="1208647"/>
            <a:ext cx="7200384" cy="2842484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vert="horz"/>
          <a:lstStyle>
            <a:lvl1pPr algn="ctr">
              <a:defRPr lang="en-US" sz="3200" b="0" smtClean="0">
                <a:solidFill>
                  <a:srgbClr val="BB0032"/>
                </a:solidFill>
                <a:cs typeface="Arial"/>
              </a:defRPr>
            </a:lvl1pPr>
          </a:lstStyle>
          <a:p>
            <a:pPr lvl="0"/>
            <a: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  <a:t>“Notable quotes</a:t>
            </a:r>
            <a:b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</a:br>
            <a: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  <a:t>goes right here,</a:t>
            </a:r>
            <a:b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</a:br>
            <a: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  <a:t>yes right here.”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936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692952"/>
            <a:ext cx="9144000" cy="4450548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Full slide picture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72358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868541" y="1077078"/>
            <a:ext cx="3998889" cy="1380206"/>
          </a:xfrm>
          <a:prstGeom prst="rect">
            <a:avLst/>
          </a:prstGeom>
          <a:ln w="28575" cmpd="sng">
            <a:solidFill>
              <a:srgbClr val="636D6E"/>
            </a:solidFill>
          </a:ln>
          <a:effectLst/>
        </p:spPr>
        <p:txBody>
          <a:bodyPr/>
          <a:lstStyle>
            <a:lvl1pPr marL="91440">
              <a:lnSpc>
                <a:spcPts val="3440"/>
              </a:lnSpc>
              <a:spcBef>
                <a:spcPts val="0"/>
              </a:spcBef>
              <a:defRPr sz="2000" b="1">
                <a:solidFill>
                  <a:srgbClr val="636D6E"/>
                </a:solidFill>
              </a:defRPr>
            </a:lvl1pPr>
            <a:lvl2pPr marL="91440" indent="182880">
              <a:spcBef>
                <a:spcPts val="200"/>
              </a:spcBef>
              <a:spcAft>
                <a:spcPts val="0"/>
              </a:spcAft>
              <a:buClr>
                <a:srgbClr val="BB0000"/>
              </a:buClr>
              <a:buFont typeface="Arial"/>
              <a:buChar char="•"/>
              <a:defRPr sz="1600">
                <a:solidFill>
                  <a:srgbClr val="636D6E"/>
                </a:solidFill>
              </a:defRPr>
            </a:lvl2pPr>
            <a:lvl3pPr marL="91440" indent="182880">
              <a:spcBef>
                <a:spcPts val="200"/>
              </a:spcBef>
              <a:spcAft>
                <a:spcPts val="0"/>
              </a:spcAft>
              <a:buClr>
                <a:srgbClr val="BB0000"/>
              </a:buClr>
              <a:defRPr sz="1600">
                <a:solidFill>
                  <a:srgbClr val="636D6E"/>
                </a:solidFill>
              </a:defRPr>
            </a:lvl3pPr>
            <a:lvl5pPr marL="502920" indent="0">
              <a:spcBef>
                <a:spcPts val="350"/>
              </a:spcBef>
              <a:buFont typeface="Arial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8974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692952"/>
            <a:ext cx="3883850" cy="4450548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r>
              <a:rPr lang="en-US" dirty="0"/>
              <a:t>½ slide picture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4137593" y="1372791"/>
            <a:ext cx="4701503" cy="3394472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>
              <a:lnSpc>
                <a:spcPts val="3440"/>
              </a:lnSpc>
              <a:spcBef>
                <a:spcPts val="0"/>
              </a:spcBef>
              <a:defRPr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72358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6" hasCustomPrompt="1"/>
          </p:nvPr>
        </p:nvSpPr>
        <p:spPr>
          <a:xfrm>
            <a:off x="4315390" y="789714"/>
            <a:ext cx="4642821" cy="47708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TOPIC TITLE HERE</a:t>
            </a:r>
          </a:p>
        </p:txBody>
      </p:sp>
    </p:spTree>
    <p:extLst>
      <p:ext uri="{BB962C8B-B14F-4D97-AF65-F5344CB8AC3E}">
        <p14:creationId xmlns:p14="http://schemas.microsoft.com/office/powerpoint/2010/main" val="1225748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72358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6" hasCustomPrompt="1"/>
          </p:nvPr>
        </p:nvSpPr>
        <p:spPr>
          <a:xfrm>
            <a:off x="4315390" y="789714"/>
            <a:ext cx="4642821" cy="47708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TOPIC TITLE HERE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4"/>
          </p:nvPr>
        </p:nvSpPr>
        <p:spPr>
          <a:xfrm>
            <a:off x="1400403" y="1372791"/>
            <a:ext cx="6527582" cy="3394472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algn="ctr">
              <a:lnSpc>
                <a:spcPts val="3440"/>
              </a:lnSpc>
              <a:spcBef>
                <a:spcPts val="0"/>
              </a:spcBef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chart/graph/table</a:t>
            </a:r>
          </a:p>
        </p:txBody>
      </p:sp>
    </p:spTree>
    <p:extLst>
      <p:ext uri="{BB962C8B-B14F-4D97-AF65-F5344CB8AC3E}">
        <p14:creationId xmlns:p14="http://schemas.microsoft.com/office/powerpoint/2010/main" val="342228203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673FF3E-C493-4604-920C-6FAD14CFA963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58844"/>
            <a:ext cx="2057400" cy="273844"/>
          </a:xfrm>
          <a:prstGeom prst="rect">
            <a:avLst/>
          </a:prstGeom>
        </p:spPr>
        <p:txBody>
          <a:bodyPr/>
          <a:lstStyle/>
          <a:p>
            <a:fld id="{D6597FB2-5F3E-4FF0-92AF-52E11D11C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116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"/>
            <a:ext cx="9144000" cy="514349"/>
          </a:xfrm>
          <a:prstGeom prst="rect">
            <a:avLst/>
          </a:prstGeom>
          <a:solidFill>
            <a:srgbClr val="B70F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8518368" y="4763429"/>
            <a:ext cx="3674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fld id="{B5C881AA-F0C4-B947-803C-EA0A96934EAC}" type="slidenum">
              <a:rPr lang="en-US" sz="1200">
                <a:solidFill>
                  <a:srgbClr val="636D6E"/>
                </a:solidFill>
              </a:rPr>
              <a:pPr defTabSz="457200"/>
              <a:t>‹#›</a:t>
            </a:fld>
            <a:endParaRPr lang="en-US" sz="1200" dirty="0">
              <a:solidFill>
                <a:srgbClr val="636D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683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-228600" algn="l" defTabSz="457200" rtl="0" eaLnBrk="1" latinLnBrk="0" hangingPunct="1"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0" algn="l" defTabSz="457200" rtl="0" eaLnBrk="1" latinLnBrk="0" hangingPunct="1">
        <a:spcBef>
          <a:spcPts val="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AA7182-7277-4DAD-9A3E-F04AEECBD2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6" t="11053" r="2055" b="18828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85800" y="361950"/>
            <a:ext cx="7772400" cy="1102519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ea typeface="CMU Sans Serif" panose="02000603000000000000" pitchFamily="2" charset="0"/>
                <a:cs typeface="Kalinga" panose="020B0502040204020203" pitchFamily="34" charset="0"/>
              </a:rPr>
              <a:t>Complex Attosecond Transient-absorption</a:t>
            </a:r>
          </a:p>
          <a:p>
            <a:r>
              <a:rPr lang="en-US" b="1" dirty="0">
                <a:solidFill>
                  <a:schemeClr val="bg1"/>
                </a:solidFill>
                <a:ea typeface="CMU Sans Serif" panose="02000603000000000000" pitchFamily="2" charset="0"/>
                <a:cs typeface="Kalinga" panose="020B0502040204020203" pitchFamily="34" charset="0"/>
              </a:rPr>
              <a:t>Spectroscopy</a:t>
            </a:r>
            <a:endParaRPr lang="en-US" dirty="0">
              <a:solidFill>
                <a:schemeClr val="bg1"/>
              </a:solidFill>
              <a:ea typeface="CMU Sans Serif" panose="02000603000000000000" pitchFamily="2" charset="0"/>
              <a:cs typeface="Kalinga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4850" y="3679032"/>
            <a:ext cx="807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ea typeface="CMU Sans Serif" panose="02000603000000000000" pitchFamily="2" charset="0"/>
                <a:cs typeface="Kalinga" panose="020B0502040204020203" pitchFamily="34" charset="0"/>
              </a:rPr>
              <a:t>Stephen J. Hageman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ea typeface="CMU Sans Serif" panose="02000603000000000000" pitchFamily="2" charset="0"/>
                <a:cs typeface="Kalinga" panose="020B0502040204020203" pitchFamily="34" charset="0"/>
              </a:rPr>
              <a:t>Agostini-DiMauro Ultrafast Atomic Physics Research Group</a:t>
            </a:r>
          </a:p>
          <a:p>
            <a:pPr algn="ctr"/>
            <a:endParaRPr lang="en-US" sz="1600" dirty="0">
              <a:solidFill>
                <a:schemeClr val="bg1"/>
              </a:solidFill>
              <a:ea typeface="CMU Sans Serif" panose="02000603000000000000" pitchFamily="2" charset="0"/>
              <a:cs typeface="Kalinga" panose="020B0502040204020203" pitchFamily="34" charset="0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ea typeface="CMU Sans Serif" panose="02000603000000000000" pitchFamily="2" charset="0"/>
                <a:cs typeface="Kalinga" panose="020B0502040204020203" pitchFamily="34" charset="0"/>
              </a:rPr>
              <a:t>Ph.D. Dissertation Defense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ea typeface="CMU Sans Serif" panose="02000603000000000000" pitchFamily="2" charset="0"/>
                <a:cs typeface="Kalinga" panose="020B0502040204020203" pitchFamily="34" charset="0"/>
              </a:rPr>
              <a:t>Dec. 8, 2020</a:t>
            </a:r>
          </a:p>
        </p:txBody>
      </p:sp>
    </p:spTree>
    <p:extLst>
      <p:ext uri="{BB962C8B-B14F-4D97-AF65-F5344CB8AC3E}">
        <p14:creationId xmlns:p14="http://schemas.microsoft.com/office/powerpoint/2010/main" val="3788634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63D0A5-5391-423B-B3C2-8D3688C85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90550"/>
            <a:ext cx="5105400" cy="29747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BC2489-E3EE-4692-9CAF-ABDC31859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576795"/>
            <a:ext cx="3078141" cy="15328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45042D-1E58-472D-9117-082A58D43FA6}"/>
              </a:ext>
            </a:extLst>
          </p:cNvPr>
          <p:cNvSpPr/>
          <p:nvPr/>
        </p:nvSpPr>
        <p:spPr>
          <a:xfrm>
            <a:off x="5791200" y="2261452"/>
            <a:ext cx="26670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A25C99-3C6F-41DC-8FFD-2160F273CC97}"/>
              </a:ext>
            </a:extLst>
          </p:cNvPr>
          <p:cNvSpPr txBox="1"/>
          <p:nvPr/>
        </p:nvSpPr>
        <p:spPr>
          <a:xfrm>
            <a:off x="152400" y="57150"/>
            <a:ext cx="594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Attosecond transient absorption spectroscopy in gases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384126-FE06-4E71-A05C-BACB5CC3100A}"/>
              </a:ext>
            </a:extLst>
          </p:cNvPr>
          <p:cNvSpPr/>
          <p:nvPr/>
        </p:nvSpPr>
        <p:spPr>
          <a:xfrm>
            <a:off x="457200" y="3943350"/>
            <a:ext cx="8915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Generally, absorption is accompanied by dispersion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Without the IR pulse, there are known methods to measure the absorption and dispersion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ATS measures the change in absorption due the IR pulse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CATS measures the change in dispersion due to the IR pule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99A261-9466-4E35-8B56-CB07E98E7C2D}"/>
              </a:ext>
            </a:extLst>
          </p:cNvPr>
          <p:cNvSpPr/>
          <p:nvPr/>
        </p:nvSpPr>
        <p:spPr>
          <a:xfrm>
            <a:off x="6019800" y="2571750"/>
            <a:ext cx="23575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Change in absorption </a:t>
            </a:r>
            <a:r>
              <a:rPr lang="en-US" sz="1200" dirty="0">
                <a:sym typeface="Wingdings" panose="05000000000000000000" pitchFamily="2" charset="2"/>
              </a:rPr>
              <a:t> ATS</a:t>
            </a:r>
          </a:p>
          <a:p>
            <a:r>
              <a:rPr lang="en-US" sz="1200" dirty="0">
                <a:sym typeface="Wingdings" panose="05000000000000000000" pitchFamily="2" charset="2"/>
              </a:rPr>
              <a:t>Change in dispersion  CATS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73481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8A20D1-DAE0-4E33-A3CC-E44820770478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Transient Absorption Beamline (</a:t>
            </a:r>
            <a:r>
              <a:rPr lang="en-US" sz="2000" dirty="0" err="1">
                <a:solidFill>
                  <a:schemeClr val="bg1"/>
                </a:solidFill>
              </a:rPr>
              <a:t>TABLe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A1AE49-3404-4C8C-A177-D0587EE0C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212" y="666750"/>
            <a:ext cx="7015575" cy="371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05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593EB8-0A91-4B68-A399-AE0BD602F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590550"/>
            <a:ext cx="5410200" cy="21147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9EFAAA-0B00-432E-8E63-BB52208B09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21252"/>
          <a:stretch/>
        </p:blipFill>
        <p:spPr>
          <a:xfrm rot="5400000">
            <a:off x="4332111" y="754239"/>
            <a:ext cx="1851378" cy="62484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D31EF8B-0FEC-46D7-AC74-077E54F2D300}"/>
              </a:ext>
            </a:extLst>
          </p:cNvPr>
          <p:cNvGrpSpPr/>
          <p:nvPr/>
        </p:nvGrpSpPr>
        <p:grpSpPr>
          <a:xfrm>
            <a:off x="753333" y="3028950"/>
            <a:ext cx="1418066" cy="676730"/>
            <a:chOff x="2301761" y="2114471"/>
            <a:chExt cx="1418066" cy="81249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150BDCD-55E1-441C-B400-A64746DBCB74}"/>
                </a:ext>
              </a:extLst>
            </p:cNvPr>
            <p:cNvSpPr/>
            <p:nvPr/>
          </p:nvSpPr>
          <p:spPr>
            <a:xfrm>
              <a:off x="2301761" y="2144171"/>
              <a:ext cx="1418066" cy="78279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B118CD-ADF0-4B57-ADB7-B83605F3AEAC}"/>
                </a:ext>
              </a:extLst>
            </p:cNvPr>
            <p:cNvSpPr txBox="1"/>
            <p:nvPr/>
          </p:nvSpPr>
          <p:spPr>
            <a:xfrm>
              <a:off x="2335708" y="2114471"/>
              <a:ext cx="13335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u="sng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TOPAS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1D8E1E-DD58-44D7-AA45-914D8436071B}"/>
                </a:ext>
              </a:extLst>
            </p:cNvPr>
            <p:cNvSpPr txBox="1"/>
            <p:nvPr/>
          </p:nvSpPr>
          <p:spPr>
            <a:xfrm>
              <a:off x="2335708" y="2343960"/>
              <a:ext cx="1333500" cy="51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1300 – 1550 nm, 60 fs, 3 </a:t>
              </a:r>
              <a:r>
                <a:rPr lang="en-US" sz="1100" dirty="0" err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mJ</a:t>
              </a:r>
              <a:r>
                <a:rPr lang="en-US" sz="11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, 1 kHz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60AF233-3746-4472-95CD-D0CA254BBF0E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Transient Absorption Beamline (</a:t>
            </a:r>
            <a:r>
              <a:rPr lang="en-US" sz="2000" dirty="0" err="1">
                <a:solidFill>
                  <a:schemeClr val="bg1"/>
                </a:solidFill>
              </a:rPr>
              <a:t>TABLe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22122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60AF233-3746-4472-95CD-D0CA254BBF0E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TABLe</a:t>
            </a:r>
            <a:r>
              <a:rPr lang="en-US" sz="2000" dirty="0">
                <a:solidFill>
                  <a:schemeClr val="bg1"/>
                </a:solidFill>
              </a:rPr>
              <a:t> Spectrometer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E74E8A-9425-40D6-BB71-7D9F67766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742950"/>
            <a:ext cx="4929582" cy="20603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EF3A7F-998E-49DD-A4BC-E1D633AF6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418" y="2957205"/>
            <a:ext cx="5158182" cy="18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654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E95DD4-362E-46BF-AAB7-633789B546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38"/>
          <a:stretch/>
        </p:blipFill>
        <p:spPr>
          <a:xfrm>
            <a:off x="838200" y="1957052"/>
            <a:ext cx="3423791" cy="2137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C71631-A6D5-4A23-965C-220095C23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2037081"/>
            <a:ext cx="3311128" cy="2057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633F74-9FBF-44CF-BE00-90D55C53ED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845"/>
          <a:stretch/>
        </p:blipFill>
        <p:spPr>
          <a:xfrm>
            <a:off x="1920020" y="610531"/>
            <a:ext cx="3838757" cy="117938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939E347-ABFD-4DE3-B8C9-7A583ABA616A}"/>
              </a:ext>
            </a:extLst>
          </p:cNvPr>
          <p:cNvGrpSpPr/>
          <p:nvPr/>
        </p:nvGrpSpPr>
        <p:grpSpPr>
          <a:xfrm>
            <a:off x="6400800" y="558598"/>
            <a:ext cx="4003517" cy="1233387"/>
            <a:chOff x="6400800" y="558598"/>
            <a:chExt cx="4003517" cy="123338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09F8AC2-5204-4DA7-AEE0-E8063EB8DC3A}"/>
                </a:ext>
              </a:extLst>
            </p:cNvPr>
            <p:cNvGrpSpPr/>
            <p:nvPr/>
          </p:nvGrpSpPr>
          <p:grpSpPr>
            <a:xfrm>
              <a:off x="6400800" y="558598"/>
              <a:ext cx="2673875" cy="1233387"/>
              <a:chOff x="6470125" y="3556861"/>
              <a:chExt cx="2673875" cy="123338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5308E28-742C-434E-820F-59D134D178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70125" y="3844119"/>
                <a:ext cx="2514600" cy="298854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D32655F-EA04-4EAB-A8F0-7FE850E93E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00587" y="4502990"/>
                <a:ext cx="1653676" cy="287258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AAC9C9-E013-4C31-BA36-BF00FA1F7269}"/>
                  </a:ext>
                </a:extLst>
              </p:cNvPr>
              <p:cNvSpPr txBox="1"/>
              <p:nvPr/>
            </p:nvSpPr>
            <p:spPr>
              <a:xfrm>
                <a:off x="7258053" y="3556861"/>
                <a:ext cx="1885947" cy="28725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r>
                  <a:rPr lang="en-US" sz="1200" u="sng" dirty="0">
                    <a:solidFill>
                      <a:schemeClr val="tx1">
                        <a:lumMod val="75000"/>
                      </a:schemeClr>
                    </a:solidFill>
                  </a:rPr>
                  <a:t>Field at the focus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68FBA2-D90F-478B-9004-5BA98CE86573}"/>
                </a:ext>
              </a:extLst>
            </p:cNvPr>
            <p:cNvSpPr txBox="1"/>
            <p:nvPr/>
          </p:nvSpPr>
          <p:spPr>
            <a:xfrm>
              <a:off x="6565559" y="1200225"/>
              <a:ext cx="3838758" cy="287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en-US" sz="1200" u="sng" dirty="0">
                  <a:solidFill>
                    <a:schemeClr val="tx1">
                      <a:lumMod val="75000"/>
                    </a:schemeClr>
                  </a:solidFill>
                </a:rPr>
                <a:t>Relative phase between ±1 orders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B244A3C2-1DD2-4A4C-AB68-795E44307929}"/>
              </a:ext>
            </a:extLst>
          </p:cNvPr>
          <p:cNvSpPr/>
          <p:nvPr/>
        </p:nvSpPr>
        <p:spPr>
          <a:xfrm>
            <a:off x="419100" y="417195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Beam shaping is done using a square wave phase grating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This allows us to two create two duplicates of the input IR field, and each will generate XUV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The phase grating allows for high-precision control over the relative phase between the two sources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A7F9A0-91E9-47F8-AF4E-9FCE2985E633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Square-Wave Phase Grating (SWPG)</a:t>
            </a:r>
          </a:p>
        </p:txBody>
      </p:sp>
    </p:spTree>
    <p:extLst>
      <p:ext uri="{BB962C8B-B14F-4D97-AF65-F5344CB8AC3E}">
        <p14:creationId xmlns:p14="http://schemas.microsoft.com/office/powerpoint/2010/main" val="2335198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FBF69E-BEEB-4844-946B-46B9D4FD60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81"/>
          <a:stretch/>
        </p:blipFill>
        <p:spPr>
          <a:xfrm>
            <a:off x="322439" y="1885950"/>
            <a:ext cx="4325761" cy="2667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D743B0-D05B-45EF-965D-799A4A0311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98"/>
          <a:stretch/>
        </p:blipFill>
        <p:spPr>
          <a:xfrm>
            <a:off x="533400" y="590550"/>
            <a:ext cx="4038600" cy="8107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C85EE3-5AA7-41A4-97C0-56614D6BF2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50"/>
          <a:stretch/>
        </p:blipFill>
        <p:spPr>
          <a:xfrm>
            <a:off x="5204455" y="590550"/>
            <a:ext cx="3625773" cy="21603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771B0E-41DC-4355-9FF2-F9E3DAE58A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675"/>
          <a:stretch/>
        </p:blipFill>
        <p:spPr>
          <a:xfrm>
            <a:off x="5204455" y="2750855"/>
            <a:ext cx="3657600" cy="21956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0BD27D-52B0-454C-B555-7A940AFFFC61}"/>
              </a:ext>
            </a:extLst>
          </p:cNvPr>
          <p:cNvSpPr txBox="1"/>
          <p:nvPr/>
        </p:nvSpPr>
        <p:spPr>
          <a:xfrm>
            <a:off x="152400" y="5715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SWPG Beam Profile Measurement</a:t>
            </a:r>
          </a:p>
        </p:txBody>
      </p:sp>
    </p:spTree>
    <p:extLst>
      <p:ext uri="{BB962C8B-B14F-4D97-AF65-F5344CB8AC3E}">
        <p14:creationId xmlns:p14="http://schemas.microsoft.com/office/powerpoint/2010/main" val="2592025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4CB221-F79C-4E77-AC23-E143F8EAD6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26"/>
          <a:stretch/>
        </p:blipFill>
        <p:spPr>
          <a:xfrm>
            <a:off x="1371600" y="609681"/>
            <a:ext cx="5410200" cy="16790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E49A24-EDE8-4079-A43E-0CFD011AB0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19"/>
          <a:stretch/>
        </p:blipFill>
        <p:spPr>
          <a:xfrm>
            <a:off x="228600" y="2876550"/>
            <a:ext cx="1850355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F2BC11-FF10-4200-9360-64C08AFB66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19"/>
          <a:stretch/>
        </p:blipFill>
        <p:spPr>
          <a:xfrm>
            <a:off x="2590800" y="2495550"/>
            <a:ext cx="3276600" cy="252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9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3E888D1-687F-4385-B81B-734C4B3B5C2D}"/>
              </a:ext>
            </a:extLst>
          </p:cNvPr>
          <p:cNvGrpSpPr>
            <a:grpSpLocks noChangeAspect="1"/>
          </p:cNvGrpSpPr>
          <p:nvPr/>
        </p:nvGrpSpPr>
        <p:grpSpPr>
          <a:xfrm>
            <a:off x="4648200" y="819150"/>
            <a:ext cx="4038600" cy="2471482"/>
            <a:chOff x="1015625" y="871950"/>
            <a:chExt cx="10986248" cy="67232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C849114-91CB-406F-BF57-EFC379749C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55" t="9995" r="7767" b="3843"/>
            <a:stretch/>
          </p:blipFill>
          <p:spPr>
            <a:xfrm>
              <a:off x="1015625" y="871950"/>
              <a:ext cx="10986248" cy="67232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/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4710A849-4DF7-4829-95A4-68B3486C526B}"/>
                </a:ext>
              </a:extLst>
            </p:cNvPr>
            <p:cNvCxnSpPr>
              <a:cxnSpLocks/>
            </p:cNvCxnSpPr>
            <p:nvPr/>
          </p:nvCxnSpPr>
          <p:spPr>
            <a:xfrm>
              <a:off x="3268639" y="1562666"/>
              <a:ext cx="0" cy="266132"/>
            </a:xfrm>
            <a:prstGeom prst="straightConnector1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D1F9EC-22C8-4785-AB5D-8FC27C9B4692}"/>
                </a:ext>
              </a:extLst>
            </p:cNvPr>
            <p:cNvSpPr txBox="1"/>
            <p:nvPr/>
          </p:nvSpPr>
          <p:spPr>
            <a:xfrm>
              <a:off x="2729550" y="1238204"/>
              <a:ext cx="1071350" cy="287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>
                  <a:ln>
                    <a:solidFill>
                      <a:schemeClr val="bg2">
                        <a:lumMod val="50000"/>
                      </a:schemeClr>
                    </a:solidFill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 Bold Condensed"/>
                </a:rPr>
                <a:t>H31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AB6EC3-5418-49AE-BCC1-80A767365854}"/>
                </a:ext>
              </a:extLst>
            </p:cNvPr>
            <p:cNvSpPr txBox="1"/>
            <p:nvPr/>
          </p:nvSpPr>
          <p:spPr>
            <a:xfrm>
              <a:off x="6996759" y="1138120"/>
              <a:ext cx="1071350" cy="287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>
                  <a:ln>
                    <a:solidFill>
                      <a:schemeClr val="bg2">
                        <a:lumMod val="50000"/>
                      </a:schemeClr>
                    </a:solidFill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 Bold Condensed"/>
                </a:rPr>
                <a:t>H31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A23A95-1789-4644-A746-CDECA212361D}"/>
                </a:ext>
              </a:extLst>
            </p:cNvPr>
            <p:cNvSpPr txBox="1"/>
            <p:nvPr/>
          </p:nvSpPr>
          <p:spPr>
            <a:xfrm>
              <a:off x="1665024" y="4374920"/>
              <a:ext cx="1071350" cy="287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>
                  <a:ln>
                    <a:solidFill>
                      <a:schemeClr val="bg2">
                        <a:lumMod val="50000"/>
                      </a:schemeClr>
                    </a:solidFill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Neue Bold Condensed"/>
                </a:rPr>
                <a:t>H31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5A581BC-857A-4826-87BA-3E2803AE2D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55"/>
          <a:stretch/>
        </p:blipFill>
        <p:spPr>
          <a:xfrm>
            <a:off x="437407" y="641281"/>
            <a:ext cx="2869591" cy="293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787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46FC19-106A-452C-93F0-9028486857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60"/>
          <a:stretch/>
        </p:blipFill>
        <p:spPr>
          <a:xfrm>
            <a:off x="457200" y="514350"/>
            <a:ext cx="3362010" cy="21724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7C5D98-DAAB-42F5-A8CB-144E68824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762957"/>
            <a:ext cx="3362010" cy="216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87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E74C92-675D-470E-A446-8E67C8193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819151"/>
            <a:ext cx="4863691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50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875" y="5715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Academic History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9B34FC7-1EA1-46F3-8B91-16D4FB36B5FF}"/>
              </a:ext>
            </a:extLst>
          </p:cNvPr>
          <p:cNvGrpSpPr/>
          <p:nvPr/>
        </p:nvGrpSpPr>
        <p:grpSpPr>
          <a:xfrm>
            <a:off x="209550" y="819150"/>
            <a:ext cx="8724900" cy="954107"/>
            <a:chOff x="152400" y="819150"/>
            <a:chExt cx="8724900" cy="9541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2946574-8117-49AB-A9A8-AB56D9DAAD4A}"/>
                </a:ext>
              </a:extLst>
            </p:cNvPr>
            <p:cNvSpPr txBox="1"/>
            <p:nvPr/>
          </p:nvSpPr>
          <p:spPr>
            <a:xfrm>
              <a:off x="152400" y="819150"/>
              <a:ext cx="7848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cs typeface="Kalinga" panose="020B0502040204020203" pitchFamily="34" charset="0"/>
                </a:rPr>
                <a:t>B.S. Physics and Mathematics, Johns Hopkins University……………………………………………………….................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cs typeface="Kalinga" panose="020B0502040204020203" pitchFamily="34" charset="0"/>
                </a:rPr>
                <a:t>Entered OSU physics graduate program………………………………………………………….........................................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cs typeface="Kalinga" panose="020B0502040204020203" pitchFamily="34" charset="0"/>
                </a:rPr>
                <a:t>Completed candidacy exam……………………………………………………………………………………………………………….....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cs typeface="Kalinga" panose="020B0502040204020203" pitchFamily="34" charset="0"/>
                </a:rPr>
                <a:t>M.S. Physics, OSU…………………………………………………………………………………………………………………………………..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369D864-41E8-4663-9935-4058D353A76E}"/>
                </a:ext>
              </a:extLst>
            </p:cNvPr>
            <p:cNvSpPr txBox="1"/>
            <p:nvPr/>
          </p:nvSpPr>
          <p:spPr>
            <a:xfrm>
              <a:off x="7886700" y="819150"/>
              <a:ext cx="990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cs typeface="Kalinga" panose="020B0502040204020203" pitchFamily="34" charset="0"/>
                </a:rPr>
                <a:t>2011</a:t>
              </a:r>
            </a:p>
            <a:p>
              <a:r>
                <a:rPr lang="en-US" sz="1400" dirty="0">
                  <a:cs typeface="Kalinga" panose="020B0502040204020203" pitchFamily="34" charset="0"/>
                </a:rPr>
                <a:t>2012</a:t>
              </a:r>
            </a:p>
            <a:p>
              <a:r>
                <a:rPr lang="en-US" sz="1400" dirty="0">
                  <a:cs typeface="Kalinga" panose="020B0502040204020203" pitchFamily="34" charset="0"/>
                </a:rPr>
                <a:t>2014</a:t>
              </a:r>
            </a:p>
            <a:p>
              <a:r>
                <a:rPr lang="en-US" sz="1400" dirty="0">
                  <a:cs typeface="Kalinga" panose="020B0502040204020203" pitchFamily="34" charset="0"/>
                </a:rPr>
                <a:t>2014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DE41103-E315-465C-9CCA-257AD57128DB}"/>
              </a:ext>
            </a:extLst>
          </p:cNvPr>
          <p:cNvSpPr txBox="1"/>
          <p:nvPr/>
        </p:nvSpPr>
        <p:spPr>
          <a:xfrm>
            <a:off x="152400" y="1911756"/>
            <a:ext cx="88773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cs typeface="Kalinga" panose="020B0502040204020203" pitchFamily="34" charset="0"/>
              </a:rPr>
              <a:t>Publication List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C00000"/>
                </a:solidFill>
                <a:cs typeface="Kalinga" panose="020B0502040204020203" pitchFamily="34" charset="0"/>
              </a:rPr>
              <a:t>Cr:ZnSe</a:t>
            </a:r>
            <a:r>
              <a:rPr lang="en-US" sz="1200" dirty="0">
                <a:solidFill>
                  <a:srgbClr val="C00000"/>
                </a:solidFill>
                <a:cs typeface="Kalinga" panose="020B0502040204020203" pitchFamily="34" charset="0"/>
              </a:rPr>
              <a:t> mid-IR, multi-</a:t>
            </a:r>
            <a:r>
              <a:rPr lang="en-US" sz="1200" dirty="0" err="1">
                <a:solidFill>
                  <a:srgbClr val="C00000"/>
                </a:solidFill>
                <a:cs typeface="Kalinga" panose="020B0502040204020203" pitchFamily="34" charset="0"/>
              </a:rPr>
              <a:t>mJ</a:t>
            </a:r>
            <a:r>
              <a:rPr lang="en-US" sz="1200" dirty="0">
                <a:solidFill>
                  <a:srgbClr val="C00000"/>
                </a:solidFill>
                <a:cs typeface="Kalinga" panose="020B0502040204020203" pitchFamily="34" charset="0"/>
              </a:rPr>
              <a:t>, few-cycle amplifier: a new platform for attosecond soft-X-ray physics</a:t>
            </a:r>
          </a:p>
          <a:p>
            <a:pPr lvl="1"/>
            <a:r>
              <a:rPr lang="en-US" sz="1000" dirty="0">
                <a:solidFill>
                  <a:srgbClr val="C00000"/>
                </a:solidFill>
                <a:cs typeface="Kalinga" panose="020B0502040204020203" pitchFamily="34" charset="0"/>
              </a:rPr>
              <a:t>V. E. Leshchenko, B. K. Talbert, Y. H. Lai, S. Li, Y. Tang, </a:t>
            </a:r>
            <a:r>
              <a:rPr lang="en-US" sz="1000" b="1" dirty="0">
                <a:solidFill>
                  <a:srgbClr val="C00000"/>
                </a:solidFill>
                <a:cs typeface="Kalinga" panose="020B0502040204020203" pitchFamily="34" charset="0"/>
              </a:rPr>
              <a:t>S. J. Hageman</a:t>
            </a:r>
            <a:r>
              <a:rPr lang="en-US" sz="1000" dirty="0">
                <a:solidFill>
                  <a:srgbClr val="C00000"/>
                </a:solidFill>
                <a:cs typeface="Kalinga" panose="020B0502040204020203" pitchFamily="34" charset="0"/>
              </a:rPr>
              <a:t>, G. Smith, P. Agostini, L. F. DiMauro, and C. I. </a:t>
            </a:r>
            <a:r>
              <a:rPr lang="en-US" sz="1000" dirty="0" err="1">
                <a:solidFill>
                  <a:srgbClr val="C00000"/>
                </a:solidFill>
                <a:cs typeface="Kalinga" panose="020B0502040204020203" pitchFamily="34" charset="0"/>
              </a:rPr>
              <a:t>Blaga</a:t>
            </a:r>
            <a:r>
              <a:rPr lang="en-US" sz="1000" dirty="0">
                <a:solidFill>
                  <a:srgbClr val="C00000"/>
                </a:solidFill>
                <a:cs typeface="Kalinga" panose="020B0502040204020203" pitchFamily="34" charset="0"/>
              </a:rPr>
              <a:t>, Optica 7 (8), 981-988 (2020)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00" dirty="0">
              <a:solidFill>
                <a:srgbClr val="C00000"/>
              </a:solidFill>
              <a:cs typeface="Kalinga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C00000"/>
                </a:solidFill>
                <a:cs typeface="Kalinga" panose="020B0502040204020203" pitchFamily="34" charset="0"/>
              </a:rPr>
              <a:t>High relative-phase precision beam duplicator for mid-infrared femtosecond pulses </a:t>
            </a:r>
          </a:p>
          <a:p>
            <a:pPr lvl="1"/>
            <a:r>
              <a:rPr lang="en-US" sz="1000" dirty="0">
                <a:solidFill>
                  <a:srgbClr val="C00000"/>
                </a:solidFill>
                <a:cs typeface="Kalinga" panose="020B0502040204020203" pitchFamily="34" charset="0"/>
              </a:rPr>
              <a:t>A. Camper, H. Park, </a:t>
            </a:r>
            <a:r>
              <a:rPr lang="en-US" sz="1000" b="1" dirty="0">
                <a:solidFill>
                  <a:srgbClr val="C00000"/>
                </a:solidFill>
                <a:cs typeface="Kalinga" panose="020B0502040204020203" pitchFamily="34" charset="0"/>
              </a:rPr>
              <a:t>S. J. Hageman</a:t>
            </a:r>
            <a:r>
              <a:rPr lang="en-US" sz="1000" dirty="0">
                <a:solidFill>
                  <a:srgbClr val="C00000"/>
                </a:solidFill>
                <a:cs typeface="Kalinga" panose="020B0502040204020203" pitchFamily="34" charset="0"/>
              </a:rPr>
              <a:t>, G. Smith, T. Auguste, P. Agostini, and L. F. DiMauro, Optics Letters, 44 (22), 5465-5468 (2019)</a:t>
            </a:r>
          </a:p>
          <a:p>
            <a:endParaRPr lang="en-US" sz="200" dirty="0">
              <a:cs typeface="Kalinga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Epitaxial films of Heusler compound Co</a:t>
            </a:r>
            <a:r>
              <a:rPr lang="en-US" sz="1200" baseline="-25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2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FeAl</a:t>
            </a:r>
            <a:r>
              <a:rPr lang="en-US" sz="1200" baseline="-25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0.5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Si</a:t>
            </a:r>
            <a:r>
              <a:rPr lang="en-US" sz="1200" baseline="-25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0.5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 with high crystalline quality grown by off-axis sputtering</a:t>
            </a:r>
          </a:p>
          <a:p>
            <a:pPr lvl="1"/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B. Peters, A.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Alfonsov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, C. G. F. Blum,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S. J. Hageman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, P. M. Woodward, S.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Wurmehl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, B. Büchner, and F. Y. Yang, Appl. Phys. Lett. 103, 162404 (2013)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00" dirty="0">
              <a:solidFill>
                <a:schemeClr val="bg1">
                  <a:lumMod val="50000"/>
                </a:schemeClr>
              </a:solidFill>
              <a:cs typeface="Kalinga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Parallel fabrication of magnetic tunnel junction nanopillars by nanosphere lithography</a:t>
            </a:r>
          </a:p>
          <a:p>
            <a:pPr lvl="1"/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W. G. Wang, A. Pearse, M. Li,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S. Hageman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, A. X. Chen, F. Q. Zhu, and C. L.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Chien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, Scientific Report 3, 1948 (2013)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00" dirty="0">
              <a:solidFill>
                <a:schemeClr val="bg1">
                  <a:lumMod val="50000"/>
                </a:schemeClr>
              </a:solidFill>
              <a:cs typeface="Kalinga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Electric-field-assisted switching in magnetic tunnel junctions</a:t>
            </a:r>
          </a:p>
          <a:p>
            <a:pPr lvl="1"/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W. G. Wang, M. Li,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S. Hageman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, and C. L.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Chien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, Nature Mater. 11, 64 (2012)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00" dirty="0">
              <a:solidFill>
                <a:schemeClr val="bg1">
                  <a:lumMod val="50000"/>
                </a:schemeClr>
              </a:solidFill>
              <a:cs typeface="Kalinga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Thermal annealing study of magnetoresistance and perpendicular anisotropy in magnetic tunnel junctions based on MgO and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CoFeB</a:t>
            </a:r>
            <a:endParaRPr lang="en-US" sz="1200" dirty="0">
              <a:solidFill>
                <a:schemeClr val="bg1">
                  <a:lumMod val="50000"/>
                </a:schemeClr>
              </a:solidFill>
              <a:cs typeface="Kalinga" panose="020B0502040204020203" pitchFamily="34" charset="0"/>
            </a:endParaRPr>
          </a:p>
          <a:p>
            <a:pPr lvl="1"/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W. G. Wang,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S. Hageman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, M. Li, S. X. Huang, X. M. Kou, X. Fan, J. Q. Xiao, and C. L.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Chien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Kalinga" panose="020B0502040204020203" pitchFamily="34" charset="0"/>
              </a:rPr>
              <a:t>,  Appl. Phys. Lett. 99, 102502 (2011)</a:t>
            </a:r>
          </a:p>
        </p:txBody>
      </p:sp>
    </p:spTree>
    <p:extLst>
      <p:ext uri="{BB962C8B-B14F-4D97-AF65-F5344CB8AC3E}">
        <p14:creationId xmlns:p14="http://schemas.microsoft.com/office/powerpoint/2010/main" val="54068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7B4ABC-8220-47B9-A792-F92B77CB63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778"/>
          <a:stretch/>
        </p:blipFill>
        <p:spPr>
          <a:xfrm>
            <a:off x="2895600" y="514350"/>
            <a:ext cx="3124200" cy="18158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6220A6-2F0B-4F8B-A42E-5FA96D53C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544678"/>
            <a:ext cx="5105400" cy="228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37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246287-B623-4E8E-9A7A-26EC58195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819150"/>
            <a:ext cx="4319507" cy="167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045CF6-7AD6-48C1-9EC6-1B51CEDA7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895350"/>
            <a:ext cx="3715709" cy="1295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038710-79FF-49AC-B4CB-5201E5E8F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" y="2571750"/>
            <a:ext cx="4131405" cy="212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58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51BBA2-60B6-4E4B-8747-744CAF335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50" y="778510"/>
            <a:ext cx="3776925" cy="3867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3BBC85-325F-489A-82CE-752C30614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713740"/>
            <a:ext cx="3835614" cy="399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92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12E550-51C7-422D-9E00-A206F97C7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97867"/>
            <a:ext cx="4095542" cy="228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8D9FEF-9726-44CD-B05A-53F20F5EC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666750"/>
            <a:ext cx="4095542" cy="214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39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69D265-B088-4651-8474-F5240492C4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2" t="7084" b="4360"/>
          <a:stretch/>
        </p:blipFill>
        <p:spPr>
          <a:xfrm>
            <a:off x="0" y="742950"/>
            <a:ext cx="5431706" cy="1981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DAE4EC-FD32-447F-88C8-610BE9D638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" t="4011" b="4013"/>
          <a:stretch/>
        </p:blipFill>
        <p:spPr>
          <a:xfrm>
            <a:off x="76200" y="2876550"/>
            <a:ext cx="5334000" cy="206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582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5AB357-A05E-4AAF-A5A2-FEB892B76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90550"/>
            <a:ext cx="3581400" cy="369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9727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D79DFB-9FC1-4DB5-A80D-8D0D4B99A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666750"/>
            <a:ext cx="3905884" cy="2724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40B80C-93A8-4164-BD0B-FE1668624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718" y="666750"/>
            <a:ext cx="3992537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321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98FFD2-EFD6-4EAB-9E9E-79471AA0F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42950"/>
            <a:ext cx="4030805" cy="24780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8BD7F1-E929-4CCE-9659-F1A6F77D6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597" y="810404"/>
            <a:ext cx="3882446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29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6AD61B-C982-4985-8E5B-27115A8EC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819150"/>
            <a:ext cx="5221263" cy="24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90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4BD5FE-FEAC-41AF-A94A-FBF26D8CF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62916"/>
            <a:ext cx="4724400" cy="22136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DF9496-A982-4DC5-9FFC-687F1B842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028950"/>
            <a:ext cx="4328820" cy="182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B96741-3324-4DE4-8581-005ACEC1C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742950"/>
            <a:ext cx="3505200" cy="196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59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5715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" y="1047750"/>
            <a:ext cx="8610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Introduction: Attosecond transient-absorption </a:t>
            </a:r>
            <a:r>
              <a:rPr lang="en-US" dirty="0" err="1"/>
              <a:t>spectroscpy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Experimental Apparatus: Transient absorption beamline (</a:t>
            </a:r>
            <a:r>
              <a:rPr lang="en-US" dirty="0" err="1"/>
              <a:t>TABLe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Experimental Investigations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Two-source High Harmonic Generation using a square-wave phase grating (SWPG)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Measurement of Refractive Index using a SWPG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Attosecond Transient-absorption spectroscopy of argon Fano resonances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Complex Attosecond Transient-absorption Spectroscopy</a:t>
            </a:r>
          </a:p>
        </p:txBody>
      </p:sp>
    </p:spTree>
    <p:extLst>
      <p:ext uri="{BB962C8B-B14F-4D97-AF65-F5344CB8AC3E}">
        <p14:creationId xmlns:p14="http://schemas.microsoft.com/office/powerpoint/2010/main" val="310871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2D330B-D8F1-44A4-93B4-BD83E1600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096978"/>
            <a:ext cx="2501851" cy="9143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22DA18-6AC8-43D5-9FF8-E6B7C9CA1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02" y="589322"/>
            <a:ext cx="4114800" cy="24726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52C460-9854-4431-9490-9E52F0955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642620"/>
            <a:ext cx="3955702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83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917B82-DD03-4D7F-AC83-5C001EEDD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742950"/>
            <a:ext cx="3971714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022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7665D2-D091-4577-BAB7-C657376E1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07060"/>
            <a:ext cx="3659070" cy="2209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1249CB-EE00-40FD-9D34-8DB1DC6C0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590550"/>
            <a:ext cx="4132744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621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7665D2-D091-4577-BAB7-C657376E1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07060"/>
            <a:ext cx="3659070" cy="2209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1249CB-EE00-40FD-9D34-8DB1DC6C0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590550"/>
            <a:ext cx="4132744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720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1FAD54-242E-4650-ABD2-82F0479A2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514350"/>
            <a:ext cx="5025827" cy="2952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47D47F-0808-4879-A453-DCE1DAADC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627" y="590550"/>
            <a:ext cx="4077415" cy="243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4D6859-5F78-4CF9-9943-73C8A829F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3838187"/>
            <a:ext cx="2971800" cy="9845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677B47-75D0-4C88-AC5E-C3F0AE4DC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4822698"/>
            <a:ext cx="3657600" cy="3017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C3902E-FD8C-4437-AE4F-394E9053FE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2400" y="3739187"/>
            <a:ext cx="3088640" cy="126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75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269373-93D0-4345-8941-533B6C174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185" y="4019550"/>
            <a:ext cx="3657600" cy="7845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25880C-C47A-4C09-A24D-A33982337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715" y="590550"/>
            <a:ext cx="4083070" cy="335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1E0F6A-6EA5-43F2-BE93-D21959C4D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242" y="819150"/>
            <a:ext cx="4409758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73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CA6DE0-7EF0-4508-8DC9-8ADF9E070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590550"/>
            <a:ext cx="6172200" cy="340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72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DD34BD-CF1B-4975-829A-B387023ACC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"/>
          <a:stretch/>
        </p:blipFill>
        <p:spPr>
          <a:xfrm>
            <a:off x="1752600" y="590550"/>
            <a:ext cx="4987726" cy="286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509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4C806B-7667-40E0-BFEE-E6D1A7C97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666750"/>
            <a:ext cx="5403298" cy="297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7163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9FD091-0954-4AED-BDB3-803725C29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819150"/>
            <a:ext cx="3986881" cy="2800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936707-5DFE-439F-96CA-717768D6F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583" y="1200150"/>
            <a:ext cx="1469617" cy="60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2620E6-1755-49D6-BD8A-4D1F10591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2319809"/>
            <a:ext cx="2438400" cy="5038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C05B8D-A8B3-4EE2-BA1E-986196B57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51" y="3261534"/>
            <a:ext cx="1797049" cy="50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223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57150"/>
            <a:ext cx="495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Introduction: measuring fast events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ECBDE5-ABFE-45BF-81CC-29876463D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896" y="1885950"/>
            <a:ext cx="1912291" cy="167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275458-E478-4F8A-A255-2C87D0B3B097}"/>
              </a:ext>
            </a:extLst>
          </p:cNvPr>
          <p:cNvSpPr txBox="1"/>
          <p:nvPr/>
        </p:nvSpPr>
        <p:spPr>
          <a:xfrm>
            <a:off x="152400" y="590550"/>
            <a:ext cx="868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can you study the shutter mechanism of a DSLR camera, using a DSLR?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467E1-6E83-46DE-8B3D-FD7E403C0C9D}"/>
              </a:ext>
            </a:extLst>
          </p:cNvPr>
          <p:cNvSpPr txBox="1"/>
          <p:nvPr/>
        </p:nvSpPr>
        <p:spPr>
          <a:xfrm>
            <a:off x="76200" y="939284"/>
            <a:ext cx="868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What shutter speed would you need?</a:t>
            </a:r>
          </a:p>
        </p:txBody>
      </p:sp>
      <p:pic>
        <p:nvPicPr>
          <p:cNvPr id="1026" name="Picture 2" descr="Understanding Your Camera's Settings: There's More To Taking Pictures Than  The 'Auto' Function : Digital Relativity">
            <a:extLst>
              <a:ext uri="{FF2B5EF4-FFF2-40B4-BE49-F238E27FC236}">
                <a16:creationId xmlns:a16="http://schemas.microsoft.com/office/drawing/2014/main" id="{DE944B8C-AE80-4676-BD5C-39632E833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657350"/>
            <a:ext cx="3279705" cy="189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sitting, train, silver, meter&#10;&#10;Description automatically generated">
            <a:extLst>
              <a:ext uri="{FF2B5EF4-FFF2-40B4-BE49-F238E27FC236}">
                <a16:creationId xmlns:a16="http://schemas.microsoft.com/office/drawing/2014/main" id="{1E3BD941-0102-4F96-9B96-31CC205CF8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584" y="1733550"/>
            <a:ext cx="3462101" cy="19526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370498-EF1C-4EA3-833E-396F88F720AA}"/>
              </a:ext>
            </a:extLst>
          </p:cNvPr>
          <p:cNvSpPr txBox="1"/>
          <p:nvPr/>
        </p:nvSpPr>
        <p:spPr>
          <a:xfrm>
            <a:off x="-152400" y="4134210"/>
            <a:ext cx="868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Your shutter speed needs to be faster than what you want to study!</a:t>
            </a:r>
          </a:p>
        </p:txBody>
      </p:sp>
    </p:spTree>
    <p:extLst>
      <p:ext uri="{BB962C8B-B14F-4D97-AF65-F5344CB8AC3E}">
        <p14:creationId xmlns:p14="http://schemas.microsoft.com/office/powerpoint/2010/main" val="216237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6AE6D1-11B8-4E4A-9508-EA5BB2209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742950"/>
            <a:ext cx="3366319" cy="167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2230F8-EFF9-456A-99B7-6916BAA96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742950"/>
            <a:ext cx="2516878" cy="1981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2AC883-2B2E-4FED-A2CC-79602EB16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085" y="2952750"/>
            <a:ext cx="2192307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3903C1-3FD0-4A4F-858B-151E4D1AE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7007" y="3867150"/>
            <a:ext cx="2819400" cy="5936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9EC31B-BFF5-483A-9158-6255C3D8BF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0" y="3125394"/>
            <a:ext cx="2895600" cy="66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928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268560-E573-4B50-8D95-6E5F66C7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666750"/>
            <a:ext cx="4450080" cy="43097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5ED3D1-8B29-45C8-8DCD-241686D6E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590550"/>
            <a:ext cx="3908477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653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FF1EC0-A9DD-475C-AEDF-48F230600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90550"/>
            <a:ext cx="4419600" cy="30751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1B43A4-ED03-4141-B624-9D79E583B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819150"/>
            <a:ext cx="3200400" cy="67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834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6186DF-EF46-4539-9B2D-9F484A21D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66750"/>
            <a:ext cx="3273982" cy="3257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A50FDC-DCE1-4C14-81C8-E36E24C45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1061038"/>
            <a:ext cx="2407415" cy="5466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3E8A85-22DF-4719-ABE6-9680E3794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2571750"/>
            <a:ext cx="2286000" cy="54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412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10856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228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57150"/>
            <a:ext cx="533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Introduction: measuring fast events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Picture 8" descr="Image result for atom nucleus">
            <a:extLst>
              <a:ext uri="{FF2B5EF4-FFF2-40B4-BE49-F238E27FC236}">
                <a16:creationId xmlns:a16="http://schemas.microsoft.com/office/drawing/2014/main" id="{D9948F7D-374D-475C-9E46-A1428F6A6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419350"/>
            <a:ext cx="685799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9157D90-2BCE-4565-8807-FADAA1769910}"/>
              </a:ext>
            </a:extLst>
          </p:cNvPr>
          <p:cNvSpPr/>
          <p:nvPr/>
        </p:nvSpPr>
        <p:spPr>
          <a:xfrm>
            <a:off x="5714999" y="2190750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189729F-E0E9-4F28-B88A-69F4ED68BF7E}"/>
              </a:ext>
            </a:extLst>
          </p:cNvPr>
          <p:cNvSpPr/>
          <p:nvPr/>
        </p:nvSpPr>
        <p:spPr>
          <a:xfrm>
            <a:off x="6553199" y="2162175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EB11105-7CE0-4084-83D4-5B38C69C4D5E}"/>
              </a:ext>
            </a:extLst>
          </p:cNvPr>
          <p:cNvSpPr/>
          <p:nvPr/>
        </p:nvSpPr>
        <p:spPr>
          <a:xfrm>
            <a:off x="5562599" y="2773875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C2BAD3-027D-4CFD-9C9C-6571857AB0A2}"/>
              </a:ext>
            </a:extLst>
          </p:cNvPr>
          <p:cNvSpPr/>
          <p:nvPr/>
        </p:nvSpPr>
        <p:spPr>
          <a:xfrm>
            <a:off x="6212399" y="3486150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8B67E30-73C7-4055-9FA3-DD59444F4514}"/>
              </a:ext>
            </a:extLst>
          </p:cNvPr>
          <p:cNvSpPr/>
          <p:nvPr/>
        </p:nvSpPr>
        <p:spPr>
          <a:xfrm>
            <a:off x="6854774" y="3181350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3429DD-FE04-4A6C-91BF-0C634DCC5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56" y="1962150"/>
            <a:ext cx="1912291" cy="1676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5CD758-CE1B-46EB-9129-2C40CC630099}"/>
              </a:ext>
            </a:extLst>
          </p:cNvPr>
          <p:cNvSpPr txBox="1"/>
          <p:nvPr/>
        </p:nvSpPr>
        <p:spPr>
          <a:xfrm>
            <a:off x="152400" y="666857"/>
            <a:ext cx="868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about motion of electrons in an atom?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1EB2DD-9F47-4D2F-B04A-0BAB9177B15C}"/>
              </a:ext>
            </a:extLst>
          </p:cNvPr>
          <p:cNvSpPr txBox="1"/>
          <p:nvPr/>
        </p:nvSpPr>
        <p:spPr>
          <a:xfrm>
            <a:off x="312635" y="1093806"/>
            <a:ext cx="8825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Electron orbits hydrogen nucleus 6.67 x 10</a:t>
            </a:r>
            <a:r>
              <a:rPr lang="en-US" baseline="30000" dirty="0"/>
              <a:t>15</a:t>
            </a:r>
            <a:r>
              <a:rPr lang="en-US" dirty="0"/>
              <a:t> times per second, every 150 as (10</a:t>
            </a:r>
            <a:r>
              <a:rPr lang="en-US" baseline="30000" dirty="0"/>
              <a:t>-18</a:t>
            </a:r>
            <a:r>
              <a:rPr lang="en-US" dirty="0"/>
              <a:t> 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743810-AB0E-4AD7-B45E-B63CC6FA4867}"/>
              </a:ext>
            </a:extLst>
          </p:cNvPr>
          <p:cNvSpPr txBox="1"/>
          <p:nvPr/>
        </p:nvSpPr>
        <p:spPr>
          <a:xfrm>
            <a:off x="533400" y="3911084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 see this, you would need a “shutter” speed faster that 1/150 as</a:t>
            </a:r>
            <a:r>
              <a:rPr lang="en-US" baseline="30000" dirty="0"/>
              <a:t>-1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1885F9-3DEF-4CF1-9C0B-FFE39F7DE618}"/>
              </a:ext>
            </a:extLst>
          </p:cNvPr>
          <p:cNvSpPr txBox="1"/>
          <p:nvPr/>
        </p:nvSpPr>
        <p:spPr>
          <a:xfrm>
            <a:off x="609600" y="4432492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can be done using lasers!</a:t>
            </a:r>
          </a:p>
        </p:txBody>
      </p:sp>
    </p:spTree>
    <p:extLst>
      <p:ext uri="{BB962C8B-B14F-4D97-AF65-F5344CB8AC3E}">
        <p14:creationId xmlns:p14="http://schemas.microsoft.com/office/powerpoint/2010/main" val="126626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repeatCount="indefinite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C 0.00729 0.00062 0.01371 0.00186 0.02083 0.00371 C 0.0283 0.00803 0.03732 0.00957 0.04514 0.01235 C 0.04948 0.01605 0.05434 0.01636 0.05902 0.01852 C 0.06146 0.02161 0.06423 0.02099 0.06666 0.02346 C 0.06805 0.025 0.07083 0.0284 0.07083 0.02871 C 0.07378 0.03611 0.07899 0.04167 0.08333 0.04692 C 0.08576 0.0534 0.08941 0.05525 0.09236 0.0605 C 0.09479 0.06482 0.09774 0.07223 0.0993 0.07778 C 0.10399 0.09414 0.10607 0.11297 0.1118 0.1284 C 0.11284 0.13581 0.11389 0.14321 0.11458 0.15062 C 0.11441 0.15834 0.11441 0.16636 0.11389 0.17408 C 0.11302 0.18673 0.09757 0.20525 0.09166 0.20865 C 0.05955 0.2071 0.071 0.20988 0.05208 0.19877 C 0.05139 0.19753 0.05086 0.19599 0.05 0.19507 C 0.04913 0.19414 0.04809 0.19383 0.04722 0.1926 C 0.0434 0.18673 0.03906 0.17871 0.03611 0.17161 C 0.03246 0.16266 0.02951 0.15247 0.025 0.14445 C 0.02396 0.1392 0.02205 0.13581 0.02083 0.13087 C 0.01927 0.12408 0.01892 0.11729 0.01458 0.11482 C 0.01128 0.10895 0.00937 0.10093 0.00555 0.0963 C 0.00347 0.08889 0.00052 0.08241 -0.00278 0.07655 C -0.00452 0.06698 -0.00695 0.05648 -0.00903 0.04692 C -0.01025 0.03334 -0.01285 0.0105 -0.00348 0.00494 C -0.00052 -0.00031 -0.00209 -3.33333E-6 3.33333E-6 -3.33333E-6 Z " pathEditMode="relative" rAng="0" ptsTypes="AAAAAAAAAAAAAAAAAAAAAAAAA">
                                      <p:cBhvr>
                                        <p:cTn id="26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8" y="1040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22222E-6 C 0.00521 0.0037 0.0099 0.00926 0.01528 0.01234 C 0.01719 0.01512 0.0198 0.01666 0.02153 0.01975 C 0.025 0.02592 0.02639 0.03611 0.02917 0.04321 C 0.03021 0.05062 0.03143 0.05741 0.03334 0.0642 C 0.03282 0.07376 0.03282 0.08333 0.03195 0.09259 C 0.03108 0.10339 0.02136 0.11512 0.01736 0.12222 C 0.00834 0.13827 -0.0092 0.1537 -0.02152 0.15926 C -0.02812 0.16697 -0.03593 0.16821 -0.04375 0.16913 C -0.04774 0.17376 -0.05295 0.17284 -0.05764 0.17531 C -0.05902 0.17592 -0.06059 0.17623 -0.0618 0.17778 C -0.0625 0.1787 -0.06319 0.17963 -0.06389 0.18024 C -0.06701 0.18271 -0.07031 0.18241 -0.07361 0.18395 C -0.0776 0.1858 -0.08142 0.18827 -0.08541 0.19012 C -0.09427 0.1895 -0.10399 0.19475 -0.1118 0.18765 C -0.11354 0.18611 -0.11441 0.1821 -0.11597 0.18024 C -0.11805 0.16234 -0.1217 0.1429 -0.11666 0.12469 C -0.11093 0.10463 -0.10225 0.09413 -0.09305 0.08024 C -0.08889 0.07376 -0.08524 0.06666 -0.08055 0.06173 C -0.07586 0.04938 -0.06979 0.04166 -0.0618 0.03827 C -0.05729 0.03302 -0.05156 0.03333 -0.04652 0.03086 C -0.04027 0.02778 -0.03541 0.01975 -0.02916 0.01728 C -0.02639 0.01636 -0.02343 0.01481 -0.02083 0.01358 C -0.01875 0.01265 -0.01458 0.00987 -0.01458 0.01018 C -0.01041 0.00247 -0.00607 0.00185 -3.33333E-6 2.22222E-6 Z " pathEditMode="relative" rAng="0" ptsTypes="AAAAAAAAAAAAAAAAAAAAAAAAA">
                                      <p:cBhvr>
                                        <p:cTn id="2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06" y="956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93827E-6 C 0.00799 -0.01419 0.01753 -0.01481 0.02847 -0.01728 C 0.03507 -0.01882 0.04132 -0.02191 0.04792 -0.02345 C 0.06389 -0.03487 0.08438 -0.03611 0.10139 -0.0395 C 0.11667 -0.04722 0.13264 -0.0432 0.14792 -0.03827 C 0.15573 -0.0358 0.15694 -0.0358 0.16319 -0.03209 C 0.16632 -0.03024 0.16979 -0.02901 0.17292 -0.02716 C 0.17361 -0.02685 0.175 -0.02592 0.175 -0.02561 C 0.17674 -0.02129 0.17865 -0.02006 0.17986 -0.01481 C 0.18038 -0.01234 0.18125 -0.0074 0.18125 -0.00709 C 0.18056 0.01945 0.18281 0.02963 0.16806 0.03334 C 0.15486 0.0426 0.13438 0.03797 0.12361 0.03828 C 0.10955 0.04661 0.10399 0.04476 0.08542 0.04568 C 0.06233 0.05402 0.04271 0.04877 0.01736 0.04815 C 0.01233 0.04507 0.01458 0.0463 0.01042 0.04445 C 0.00764 0.04105 0.00538 0.04105 0.00208 0.03951 C -0.00017 0.03859 -0.00191 0.03581 -0.00417 0.03457 C -0.00712 0.02933 -0.00573 0.03303 -0.00694 0.02593 C -0.00729 0.02346 -0.00833 0.01852 -0.00833 0.01883 C -0.00781 0.01605 -0.00781 0.01328 -0.00694 0.01112 C -0.00608 0.00865 -0.00069 0.00803 0 0.00618 C 0.00069 0.00433 0 0.00217 0 -4.93827E-6 Z " pathEditMode="relative" rAng="0" ptsTypes="AAAAAAAAAAAAAAAAAAAAAA">
                                      <p:cBhvr>
                                        <p:cTn id="30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46" y="30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07407E-6 C -0.01806 -0.00062 -0.03663 0.00586 -0.05417 -0.00247 C -0.06684 -0.00865 -0.07969 -0.01667 -0.09167 -0.02593 C -0.09254 -0.02655 -0.09358 -0.02655 -0.09444 -0.02716 C -0.09653 -0.0284 -0.09879 -0.02902 -0.10069 -0.03087 C -0.10625 -0.03581 -0.11129 -0.04136 -0.11736 -0.04321 C -0.1217 -0.04692 -0.12552 -0.04661 -0.12986 -0.04939 C -0.13472 -0.05247 -0.13854 -0.05741 -0.14375 -0.05926 C -0.14618 -0.06204 -0.14931 -0.06297 -0.15139 -0.06667 C -0.15434 -0.07192 -0.15833 -0.07747 -0.16181 -0.08149 C -0.16267 -0.08735 -0.16458 -0.08858 -0.16597 -0.09383 C -0.16649 -0.0963 -0.16736 -0.10124 -0.16736 -0.10093 C -0.16667 -0.11328 -0.1658 -0.12037 -0.15903 -0.12346 C -0.14323 -0.12253 -0.1276 -0.12223 -0.11181 -0.12099 C -0.10816 -0.12068 -0.1099 -0.11945 -0.10694 -0.11729 C -0.09896 -0.11112 -0.09063 -0.1034 -0.08194 -0.10124 C -0.075 -0.09723 -0.06806 -0.09383 -0.06111 -0.09013 C -0.06024 -0.08951 -0.0592 -0.08951 -0.05833 -0.08889 C -0.05729 -0.08828 -0.0566 -0.08704 -0.05556 -0.08642 C -0.05382 -0.0855 -0.05 -0.08395 -0.05 -0.08365 C -0.0474 -0.08087 -0.04444 -0.07747 -0.04167 -0.07531 C -0.03889 -0.07315 -0.03576 -0.07315 -0.03333 -0.07037 C -0.02934 -0.06574 -0.02483 -0.06019 -0.02014 -0.05803 C -0.01424 -0.05155 -0.0092 -0.04445 -0.00278 -0.04074 C -0.00156 -0.03858 0.00035 -0.03735 0.00139 -0.03457 C 0.00347 -0.02933 0.00625 -0.01945 0.00764 -0.01358 C 0.00746 -0.01112 0.00764 -0.00834 0.00694 -0.00618 C 0.0059 -0.00309 -0.00382 -0.00124 -0.00417 -0.00124 " pathEditMode="relative" rAng="0" ptsTypes="AAAAAAAAAAAAAAAAAAAAAAAAAAAA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86" y="-611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81481E-6 C -0.00556 0.00339 -0.00799 -0.0071 -0.0125 -0.00988 C -0.01719 -0.01821 -0.01806 -0.02593 -0.02084 -0.03581 C -0.02153 -0.04414 -0.02309 -0.05124 -0.02431 -0.05926 C -0.02448 -0.06389 -0.02448 -0.06852 -0.025 -0.07284 C -0.02518 -0.07439 -0.02622 -0.075 -0.02639 -0.07655 C -0.02743 -0.08673 -0.02709 -0.0963 -0.02848 -0.10618 C -0.02917 -0.12068 -0.03004 -0.13488 -0.03056 -0.14939 C -0.03004 -0.16544 -0.02986 -0.18149 -0.02917 -0.19754 C -0.02882 -0.20803 -0.02587 -0.21914 -0.025 -0.22963 C -0.02431 -0.23797 -0.02483 -0.24908 -0.02292 -0.25679 C -0.02101 -0.2642 -0.01632 -0.2642 -0.0125 -0.26544 C -0.0092 -0.26513 -0.00608 -0.26482 -0.00278 -0.2642 C 0.00034 -0.26359 0.0026 -0.25865 0.00555 -0.25679 C 0.00798 -0.25371 0.00972 -0.2497 0.0125 -0.24815 C 0.01475 -0.24414 0.01805 -0.23519 0.02083 -0.2321 C 0.02187 -0.22315 0.02552 -0.2142 0.02847 -0.20618 C 0.03038 -0.19136 0.03264 -0.175 0.03541 -0.1605 C 0.03524 -0.12747 0.03524 -0.09476 0.03472 -0.06173 C 0.03455 -0.05525 0.03212 -0.04198 0.02986 -0.03704 C 0.02864 -0.03426 0.02569 -0.02963 0.02569 -0.02933 C 0.0243 -0.02192 0.02621 -0.02933 0.02152 -0.02346 C 0.02083 -0.02254 0.02066 -0.02068 0.02014 -0.01976 C 0.01962 -0.01883 0.01875 -0.01821 0.01805 -0.01729 C 0.01562 -0.01081 0.00989 -0.00926 0.00555 -0.00741 C 0.00225 -0.0034 0.00416 -0.00587 3.05556E-6 4.81481E-6 Z " pathEditMode="relative" rAng="0" ptsTypes="AAAAAAAAAAAAAAAAAAAAAAAAAA">
                                      <p:cBhvr>
                                        <p:cTn id="3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1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4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5715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Ultrashort Laser Pulses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FFD298-DE26-49E6-966A-CFAF09B5F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71539"/>
            <a:ext cx="3810000" cy="1615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095F4D-A0F6-47DA-A420-A418DF611A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86"/>
          <a:stretch/>
        </p:blipFill>
        <p:spPr>
          <a:xfrm>
            <a:off x="5029200" y="858760"/>
            <a:ext cx="3334659" cy="3124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70F54-C38F-4480-97F4-E04DD5EFBAE8}"/>
              </a:ext>
            </a:extLst>
          </p:cNvPr>
          <p:cNvSpPr txBox="1"/>
          <p:nvPr/>
        </p:nvSpPr>
        <p:spPr>
          <a:xfrm>
            <a:off x="457200" y="4075255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Ultrashort laser pulses are characterized by their pulse duration </a:t>
            </a:r>
            <a:r>
              <a:rPr lang="el-GR" sz="1200" dirty="0"/>
              <a:t>Δ</a:t>
            </a:r>
            <a:r>
              <a:rPr lang="en-US" sz="1200" dirty="0"/>
              <a:t>t and bandwidth </a:t>
            </a:r>
            <a:r>
              <a:rPr lang="el-GR" sz="1200" dirty="0"/>
              <a:t>Δω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Great effort has been made to reduce the pulse duration, enabling new observations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Modern CPA laser systems can directly produce laser pulses that have a pulse duration as small as a few femtoseconds (10</a:t>
            </a:r>
            <a:r>
              <a:rPr lang="en-US" sz="1200" baseline="30000" dirty="0"/>
              <a:t>-15 </a:t>
            </a:r>
            <a:r>
              <a:rPr lang="en-US" sz="1200" dirty="0"/>
              <a:t>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To get beyond this, high-harmonic generation can be used to generate attosecond pulses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934C8F-66B2-46C1-87F6-41EDCF614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01400"/>
            <a:ext cx="3542424" cy="158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56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95DD7E-C7DA-4898-9834-041C6281D5A9}"/>
              </a:ext>
            </a:extLst>
          </p:cNvPr>
          <p:cNvSpPr txBox="1"/>
          <p:nvPr/>
        </p:nvSpPr>
        <p:spPr>
          <a:xfrm>
            <a:off x="152400" y="57150"/>
            <a:ext cx="541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Introduction to high-harmonic generation (HHG)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E5C7368-91A6-42D2-99AE-0CC67B9CE5FE}"/>
              </a:ext>
            </a:extLst>
          </p:cNvPr>
          <p:cNvGrpSpPr/>
          <p:nvPr/>
        </p:nvGrpSpPr>
        <p:grpSpPr>
          <a:xfrm>
            <a:off x="-76200" y="3790950"/>
            <a:ext cx="9546429" cy="1274504"/>
            <a:chOff x="-417206" y="3658763"/>
            <a:chExt cx="12713077" cy="234136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4FD9272-5EA5-412D-92B7-7E4E62BE4645}"/>
                </a:ext>
              </a:extLst>
            </p:cNvPr>
            <p:cNvSpPr/>
            <p:nvPr/>
          </p:nvSpPr>
          <p:spPr>
            <a:xfrm>
              <a:off x="2681557" y="3969351"/>
              <a:ext cx="6236448" cy="1578650"/>
            </a:xfrm>
            <a:custGeom>
              <a:avLst/>
              <a:gdLst>
                <a:gd name="connsiteX0" fmla="*/ 0 w 4556234"/>
                <a:gd name="connsiteY0" fmla="*/ 0 h 1001111"/>
                <a:gd name="connsiteX1" fmla="*/ 1914 w 4556234"/>
                <a:gd name="connsiteY1" fmla="*/ 0 h 1001111"/>
                <a:gd name="connsiteX2" fmla="*/ 77072 w 4556234"/>
                <a:gd name="connsiteY2" fmla="*/ 35266 h 1001111"/>
                <a:gd name="connsiteX3" fmla="*/ 2246585 w 4556234"/>
                <a:gd name="connsiteY3" fmla="*/ 327135 h 1001111"/>
                <a:gd name="connsiteX4" fmla="*/ 4356689 w 4556234"/>
                <a:gd name="connsiteY4" fmla="*/ 58621 h 1001111"/>
                <a:gd name="connsiteX5" fmla="*/ 4489453 w 4556234"/>
                <a:gd name="connsiteY5" fmla="*/ 0 h 1001111"/>
                <a:gd name="connsiteX6" fmla="*/ 4556234 w 4556234"/>
                <a:gd name="connsiteY6" fmla="*/ 0 h 1001111"/>
                <a:gd name="connsiteX7" fmla="*/ 4556234 w 4556234"/>
                <a:gd name="connsiteY7" fmla="*/ 1001111 h 1001111"/>
                <a:gd name="connsiteX8" fmla="*/ 4471601 w 4556234"/>
                <a:gd name="connsiteY8" fmla="*/ 1001111 h 1001111"/>
                <a:gd name="connsiteX9" fmla="*/ 4356688 w 4556234"/>
                <a:gd name="connsiteY9" fmla="*/ 950373 h 1001111"/>
                <a:gd name="connsiteX10" fmla="*/ 2246584 w 4556234"/>
                <a:gd name="connsiteY10" fmla="*/ 681858 h 1001111"/>
                <a:gd name="connsiteX11" fmla="*/ 77071 w 4556234"/>
                <a:gd name="connsiteY11" fmla="*/ 973728 h 1001111"/>
                <a:gd name="connsiteX12" fmla="*/ 18712 w 4556234"/>
                <a:gd name="connsiteY12" fmla="*/ 1001111 h 1001111"/>
                <a:gd name="connsiteX13" fmla="*/ 0 w 4556234"/>
                <a:gd name="connsiteY13" fmla="*/ 1001111 h 1001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56234" h="1001111">
                  <a:moveTo>
                    <a:pt x="0" y="0"/>
                  </a:moveTo>
                  <a:lnTo>
                    <a:pt x="1914" y="0"/>
                  </a:lnTo>
                  <a:lnTo>
                    <a:pt x="77072" y="35266"/>
                  </a:lnTo>
                  <a:cubicBezTo>
                    <a:pt x="494883" y="209116"/>
                    <a:pt x="1309761" y="327135"/>
                    <a:pt x="2246585" y="327135"/>
                  </a:cubicBezTo>
                  <a:cubicBezTo>
                    <a:pt x="3140827" y="327135"/>
                    <a:pt x="3923956" y="219602"/>
                    <a:pt x="4356689" y="58621"/>
                  </a:cubicBezTo>
                  <a:lnTo>
                    <a:pt x="4489453" y="0"/>
                  </a:lnTo>
                  <a:lnTo>
                    <a:pt x="4556234" y="0"/>
                  </a:lnTo>
                  <a:lnTo>
                    <a:pt x="4556234" y="1001111"/>
                  </a:lnTo>
                  <a:lnTo>
                    <a:pt x="4471601" y="1001111"/>
                  </a:lnTo>
                  <a:lnTo>
                    <a:pt x="4356688" y="950373"/>
                  </a:lnTo>
                  <a:cubicBezTo>
                    <a:pt x="3923955" y="789392"/>
                    <a:pt x="3140826" y="681858"/>
                    <a:pt x="2246584" y="681858"/>
                  </a:cubicBezTo>
                  <a:cubicBezTo>
                    <a:pt x="1309760" y="681858"/>
                    <a:pt x="494882" y="799877"/>
                    <a:pt x="77071" y="973728"/>
                  </a:cubicBezTo>
                  <a:lnTo>
                    <a:pt x="18712" y="1001111"/>
                  </a:lnTo>
                  <a:lnTo>
                    <a:pt x="0" y="100111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alpha val="80000"/>
                  </a:srgbClr>
                </a:gs>
                <a:gs pos="25000">
                  <a:srgbClr val="FF0000">
                    <a:alpha val="70000"/>
                  </a:srgbClr>
                </a:gs>
                <a:gs pos="65000">
                  <a:srgbClr val="FF0000">
                    <a:alpha val="20000"/>
                  </a:srgbClr>
                </a:gs>
                <a:gs pos="97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F69A990-6EEE-4083-ABB7-E0BFCC6FB8EE}"/>
                </a:ext>
              </a:extLst>
            </p:cNvPr>
            <p:cNvSpPr txBox="1"/>
            <p:nvPr/>
          </p:nvSpPr>
          <p:spPr>
            <a:xfrm>
              <a:off x="5823840" y="5157863"/>
              <a:ext cx="13335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FF0000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IR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94292A2-F888-4DFF-9A71-907C0BE6ED27}"/>
                </a:ext>
              </a:extLst>
            </p:cNvPr>
            <p:cNvSpPr txBox="1"/>
            <p:nvPr/>
          </p:nvSpPr>
          <p:spPr>
            <a:xfrm>
              <a:off x="5893324" y="5413206"/>
              <a:ext cx="13335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0070C0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XUV</a:t>
              </a: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EBDA661-205C-48AB-8FF5-2E352BA00F01}"/>
                </a:ext>
              </a:extLst>
            </p:cNvPr>
            <p:cNvSpPr/>
            <p:nvPr/>
          </p:nvSpPr>
          <p:spPr>
            <a:xfrm>
              <a:off x="5494594" y="4237416"/>
              <a:ext cx="3257520" cy="1001111"/>
            </a:xfrm>
            <a:custGeom>
              <a:avLst/>
              <a:gdLst>
                <a:gd name="connsiteX0" fmla="*/ 2200279 w 2257599"/>
                <a:gd name="connsiteY0" fmla="*/ 0 h 1001111"/>
                <a:gd name="connsiteX1" fmla="*/ 2257599 w 2257599"/>
                <a:gd name="connsiteY1" fmla="*/ 0 h 1001111"/>
                <a:gd name="connsiteX2" fmla="*/ 2257599 w 2257599"/>
                <a:gd name="connsiteY2" fmla="*/ 1001111 h 1001111"/>
                <a:gd name="connsiteX3" fmla="*/ 2184956 w 2257599"/>
                <a:gd name="connsiteY3" fmla="*/ 1001111 h 1001111"/>
                <a:gd name="connsiteX4" fmla="*/ 2086322 w 2257599"/>
                <a:gd name="connsiteY4" fmla="*/ 950373 h 1001111"/>
                <a:gd name="connsiteX5" fmla="*/ 275153 w 2257599"/>
                <a:gd name="connsiteY5" fmla="*/ 681858 h 1001111"/>
                <a:gd name="connsiteX6" fmla="*/ 0 w 2257599"/>
                <a:gd name="connsiteY6" fmla="*/ 686885 h 1001111"/>
                <a:gd name="connsiteX7" fmla="*/ 0 w 2257599"/>
                <a:gd name="connsiteY7" fmla="*/ 322108 h 1001111"/>
                <a:gd name="connsiteX8" fmla="*/ 275154 w 2257599"/>
                <a:gd name="connsiteY8" fmla="*/ 327135 h 1001111"/>
                <a:gd name="connsiteX9" fmla="*/ 2086323 w 2257599"/>
                <a:gd name="connsiteY9" fmla="*/ 58621 h 1001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7599" h="1001111">
                  <a:moveTo>
                    <a:pt x="2200279" y="0"/>
                  </a:moveTo>
                  <a:lnTo>
                    <a:pt x="2257599" y="0"/>
                  </a:lnTo>
                  <a:lnTo>
                    <a:pt x="2257599" y="1001111"/>
                  </a:lnTo>
                  <a:lnTo>
                    <a:pt x="2184956" y="1001111"/>
                  </a:lnTo>
                  <a:lnTo>
                    <a:pt x="2086322" y="950373"/>
                  </a:lnTo>
                  <a:cubicBezTo>
                    <a:pt x="1714894" y="789392"/>
                    <a:pt x="1042709" y="681858"/>
                    <a:pt x="275153" y="681858"/>
                  </a:cubicBezTo>
                  <a:lnTo>
                    <a:pt x="0" y="686885"/>
                  </a:lnTo>
                  <a:lnTo>
                    <a:pt x="0" y="322108"/>
                  </a:lnTo>
                  <a:lnTo>
                    <a:pt x="275154" y="327135"/>
                  </a:lnTo>
                  <a:cubicBezTo>
                    <a:pt x="1042710" y="327135"/>
                    <a:pt x="1714895" y="219602"/>
                    <a:pt x="2086323" y="5862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87000"/>
                  </a:srgbClr>
                </a:gs>
                <a:gs pos="52000">
                  <a:srgbClr val="00B0F0">
                    <a:alpha val="40000"/>
                  </a:srgbClr>
                </a:gs>
                <a:gs pos="100000">
                  <a:srgbClr val="00B0F0">
                    <a:alpha val="2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0A87964-7941-42F1-AB85-4A1517BEF375}"/>
                </a:ext>
              </a:extLst>
            </p:cNvPr>
            <p:cNvGrpSpPr/>
            <p:nvPr/>
          </p:nvGrpSpPr>
          <p:grpSpPr>
            <a:xfrm>
              <a:off x="5493231" y="3960508"/>
              <a:ext cx="650515" cy="2039621"/>
              <a:chOff x="2576635" y="4377709"/>
              <a:chExt cx="650515" cy="2039621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0D86A2C-284A-40B0-A45B-49A4E3FDEF30}"/>
                  </a:ext>
                </a:extLst>
              </p:cNvPr>
              <p:cNvGrpSpPr/>
              <p:nvPr/>
            </p:nvGrpSpPr>
            <p:grpSpPr>
              <a:xfrm>
                <a:off x="2582102" y="4382742"/>
                <a:ext cx="645048" cy="2026823"/>
                <a:chOff x="634885" y="4217472"/>
                <a:chExt cx="645048" cy="2026823"/>
              </a:xfrm>
            </p:grpSpPr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054792D3-A6A3-4CB0-B8D8-FBD24DD423BB}"/>
                    </a:ext>
                  </a:extLst>
                </p:cNvPr>
                <p:cNvSpPr/>
                <p:nvPr/>
              </p:nvSpPr>
              <p:spPr>
                <a:xfrm>
                  <a:off x="634885" y="4414043"/>
                  <a:ext cx="645047" cy="1830252"/>
                </a:xfrm>
                <a:custGeom>
                  <a:avLst/>
                  <a:gdLst>
                    <a:gd name="connsiteX0" fmla="*/ 0 w 645047"/>
                    <a:gd name="connsiteY0" fmla="*/ 0 h 1664376"/>
                    <a:gd name="connsiteX1" fmla="*/ 645047 w 645047"/>
                    <a:gd name="connsiteY1" fmla="*/ 0 h 1664376"/>
                    <a:gd name="connsiteX2" fmla="*/ 645047 w 645047"/>
                    <a:gd name="connsiteY2" fmla="*/ 1300609 h 1664376"/>
                    <a:gd name="connsiteX3" fmla="*/ 376097 w 645047"/>
                    <a:gd name="connsiteY3" fmla="*/ 1300609 h 1664376"/>
                    <a:gd name="connsiteX4" fmla="*/ 376097 w 645047"/>
                    <a:gd name="connsiteY4" fmla="*/ 1664376 h 1664376"/>
                    <a:gd name="connsiteX5" fmla="*/ 239485 w 645047"/>
                    <a:gd name="connsiteY5" fmla="*/ 1664376 h 1664376"/>
                    <a:gd name="connsiteX6" fmla="*/ 239485 w 645047"/>
                    <a:gd name="connsiteY6" fmla="*/ 1300609 h 1664376"/>
                    <a:gd name="connsiteX7" fmla="*/ 0 w 645047"/>
                    <a:gd name="connsiteY7" fmla="*/ 1300609 h 166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45047" h="1664376">
                      <a:moveTo>
                        <a:pt x="0" y="0"/>
                      </a:moveTo>
                      <a:lnTo>
                        <a:pt x="645047" y="0"/>
                      </a:lnTo>
                      <a:lnTo>
                        <a:pt x="645047" y="1300609"/>
                      </a:lnTo>
                      <a:lnTo>
                        <a:pt x="376097" y="1300609"/>
                      </a:lnTo>
                      <a:lnTo>
                        <a:pt x="376097" y="1664376"/>
                      </a:lnTo>
                      <a:lnTo>
                        <a:pt x="239485" y="1664376"/>
                      </a:lnTo>
                      <a:lnTo>
                        <a:pt x="239485" y="1300609"/>
                      </a:lnTo>
                      <a:lnTo>
                        <a:pt x="0" y="1300609"/>
                      </a:lnTo>
                      <a:close/>
                    </a:path>
                  </a:pathLst>
                </a:custGeom>
                <a:solidFill>
                  <a:srgbClr val="13DD13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DDC0F60B-B169-4B76-995D-39F6DB5E2706}"/>
                    </a:ext>
                  </a:extLst>
                </p:cNvPr>
                <p:cNvSpPr/>
                <p:nvPr/>
              </p:nvSpPr>
              <p:spPr>
                <a:xfrm>
                  <a:off x="634886" y="4217472"/>
                  <a:ext cx="645047" cy="2024736"/>
                </a:xfrm>
                <a:custGeom>
                  <a:avLst/>
                  <a:gdLst>
                    <a:gd name="connsiteX0" fmla="*/ 376376 w 645047"/>
                    <a:gd name="connsiteY0" fmla="*/ 1479417 h 1841234"/>
                    <a:gd name="connsiteX1" fmla="*/ 645047 w 645047"/>
                    <a:gd name="connsiteY1" fmla="*/ 1479417 h 1841234"/>
                    <a:gd name="connsiteX2" fmla="*/ 645047 w 645047"/>
                    <a:gd name="connsiteY2" fmla="*/ 1841234 h 1841234"/>
                    <a:gd name="connsiteX3" fmla="*/ 376376 w 645047"/>
                    <a:gd name="connsiteY3" fmla="*/ 1841234 h 1841234"/>
                    <a:gd name="connsiteX4" fmla="*/ 0 w 645047"/>
                    <a:gd name="connsiteY4" fmla="*/ 1478280 h 1841234"/>
                    <a:gd name="connsiteX5" fmla="*/ 279 w 645047"/>
                    <a:gd name="connsiteY5" fmla="*/ 1478280 h 1841234"/>
                    <a:gd name="connsiteX6" fmla="*/ 279 w 645047"/>
                    <a:gd name="connsiteY6" fmla="*/ 1479417 h 1841234"/>
                    <a:gd name="connsiteX7" fmla="*/ 239764 w 645047"/>
                    <a:gd name="connsiteY7" fmla="*/ 1479417 h 1841234"/>
                    <a:gd name="connsiteX8" fmla="*/ 239764 w 645047"/>
                    <a:gd name="connsiteY8" fmla="*/ 1841234 h 1841234"/>
                    <a:gd name="connsiteX9" fmla="*/ 0 w 645047"/>
                    <a:gd name="connsiteY9" fmla="*/ 1841234 h 1841234"/>
                    <a:gd name="connsiteX10" fmla="*/ 0 w 645047"/>
                    <a:gd name="connsiteY10" fmla="*/ 0 h 1841234"/>
                    <a:gd name="connsiteX11" fmla="*/ 645047 w 645047"/>
                    <a:gd name="connsiteY11" fmla="*/ 0 h 1841234"/>
                    <a:gd name="connsiteX12" fmla="*/ 645047 w 645047"/>
                    <a:gd name="connsiteY12" fmla="*/ 177477 h 1841234"/>
                    <a:gd name="connsiteX13" fmla="*/ 0 w 645047"/>
                    <a:gd name="connsiteY13" fmla="*/ 177477 h 1841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45047" h="1841234">
                      <a:moveTo>
                        <a:pt x="376376" y="1479417"/>
                      </a:moveTo>
                      <a:lnTo>
                        <a:pt x="645047" y="1479417"/>
                      </a:lnTo>
                      <a:lnTo>
                        <a:pt x="645047" y="1841234"/>
                      </a:lnTo>
                      <a:lnTo>
                        <a:pt x="376376" y="1841234"/>
                      </a:lnTo>
                      <a:close/>
                      <a:moveTo>
                        <a:pt x="0" y="1478280"/>
                      </a:moveTo>
                      <a:lnTo>
                        <a:pt x="279" y="1478280"/>
                      </a:lnTo>
                      <a:lnTo>
                        <a:pt x="279" y="1479417"/>
                      </a:lnTo>
                      <a:lnTo>
                        <a:pt x="239764" y="1479417"/>
                      </a:lnTo>
                      <a:lnTo>
                        <a:pt x="239764" y="1841234"/>
                      </a:lnTo>
                      <a:lnTo>
                        <a:pt x="0" y="1841234"/>
                      </a:lnTo>
                      <a:close/>
                      <a:moveTo>
                        <a:pt x="0" y="0"/>
                      </a:moveTo>
                      <a:lnTo>
                        <a:pt x="645047" y="0"/>
                      </a:lnTo>
                      <a:lnTo>
                        <a:pt x="645047" y="177477"/>
                      </a:lnTo>
                      <a:lnTo>
                        <a:pt x="0" y="177477"/>
                      </a:lnTo>
                      <a:close/>
                    </a:path>
                  </a:pathLst>
                </a:custGeom>
                <a:pattFill prst="pct50">
                  <a:fgClr>
                    <a:schemeClr val="bg1">
                      <a:lumMod val="65000"/>
                    </a:schemeClr>
                  </a:fgClr>
                  <a:bgClr>
                    <a:schemeClr val="bg1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1033982-6E17-4B3F-AF95-B74C818C307C}"/>
                  </a:ext>
                </a:extLst>
              </p:cNvPr>
              <p:cNvSpPr/>
              <p:nvPr/>
            </p:nvSpPr>
            <p:spPr>
              <a:xfrm>
                <a:off x="2576635" y="4377709"/>
                <a:ext cx="645047" cy="2039621"/>
              </a:xfrm>
              <a:prstGeom prst="rect">
                <a:avLst/>
              </a:prstGeom>
              <a:solidFill>
                <a:schemeClr val="bg1">
                  <a:lumMod val="65000"/>
                  <a:alpha val="14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94F049B-66F8-4957-B29D-32A219CEFD36}"/>
                </a:ext>
              </a:extLst>
            </p:cNvPr>
            <p:cNvSpPr txBox="1"/>
            <p:nvPr/>
          </p:nvSpPr>
          <p:spPr>
            <a:xfrm>
              <a:off x="5149684" y="3894339"/>
              <a:ext cx="1333500" cy="387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Gas</a:t>
              </a:r>
            </a:p>
          </p:txBody>
        </p:sp>
        <p:pic>
          <p:nvPicPr>
            <p:cNvPr id="26" name="Picture 25" descr="A picture containing arrow&#10;&#10;Description automatically generated">
              <a:extLst>
                <a:ext uri="{FF2B5EF4-FFF2-40B4-BE49-F238E27FC236}">
                  <a16:creationId xmlns:a16="http://schemas.microsoft.com/office/drawing/2014/main" id="{3F6C2445-6E6D-4AF0-9203-FA49D7517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17206" y="3718160"/>
              <a:ext cx="4079245" cy="2039622"/>
            </a:xfrm>
            <a:prstGeom prst="rect">
              <a:avLst/>
            </a:prstGeom>
          </p:spPr>
        </p:pic>
        <p:pic>
          <p:nvPicPr>
            <p:cNvPr id="27" name="Picture 26" descr="Chart, histogram&#10;&#10;Description automatically generated">
              <a:extLst>
                <a:ext uri="{FF2B5EF4-FFF2-40B4-BE49-F238E27FC236}">
                  <a16:creationId xmlns:a16="http://schemas.microsoft.com/office/drawing/2014/main" id="{787DCAE7-E8D2-4105-9B18-C0EA7157E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2617" y="3658763"/>
              <a:ext cx="4313254" cy="2156627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49BB27BB-1893-4686-92E9-1CBBB18D93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816"/>
          <a:stretch/>
        </p:blipFill>
        <p:spPr>
          <a:xfrm>
            <a:off x="3826588" y="622367"/>
            <a:ext cx="2362524" cy="232731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9A8243A-77FB-498E-860E-207904372114}"/>
              </a:ext>
            </a:extLst>
          </p:cNvPr>
          <p:cNvGrpSpPr/>
          <p:nvPr/>
        </p:nvGrpSpPr>
        <p:grpSpPr>
          <a:xfrm>
            <a:off x="34569" y="697773"/>
            <a:ext cx="3851955" cy="2194630"/>
            <a:chOff x="711672" y="765788"/>
            <a:chExt cx="3851955" cy="219463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7EE9235-B3BC-45E9-BBB1-5966BDDDE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1672" y="922083"/>
              <a:ext cx="3650359" cy="203833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B06D010-1974-496D-8F9A-50018DF7F2BF}"/>
                </a:ext>
              </a:extLst>
            </p:cNvPr>
            <p:cNvSpPr txBox="1"/>
            <p:nvPr/>
          </p:nvSpPr>
          <p:spPr>
            <a:xfrm>
              <a:off x="990600" y="777351"/>
              <a:ext cx="1143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ea typeface="CMU Classical Serif" panose="02000603000000000000" pitchFamily="2" charset="0"/>
                  <a:cs typeface="CMU Classical Serif" panose="02000603000000000000" pitchFamily="2" charset="0"/>
                </a:rPr>
                <a:t>Ionization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64B4FD9-52FA-4ABE-90EB-939D57F65C15}"/>
                </a:ext>
              </a:extLst>
            </p:cNvPr>
            <p:cNvSpPr txBox="1"/>
            <p:nvPr/>
          </p:nvSpPr>
          <p:spPr>
            <a:xfrm>
              <a:off x="2025307" y="765788"/>
              <a:ext cx="1143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ea typeface="CMU Classical Serif" panose="02000603000000000000" pitchFamily="2" charset="0"/>
                  <a:cs typeface="CMU Classical Serif" panose="02000603000000000000" pitchFamily="2" charset="0"/>
                </a:rPr>
                <a:t>Propagation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9E188E-DEDF-4877-AF33-A47E659D06E6}"/>
                </a:ext>
              </a:extLst>
            </p:cNvPr>
            <p:cNvSpPr txBox="1"/>
            <p:nvPr/>
          </p:nvSpPr>
          <p:spPr>
            <a:xfrm>
              <a:off x="3129598" y="771569"/>
              <a:ext cx="1434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ea typeface="CMU Classical Serif" panose="02000603000000000000" pitchFamily="2" charset="0"/>
                  <a:cs typeface="CMU Classical Serif" panose="02000603000000000000" pitchFamily="2" charset="0"/>
                </a:rPr>
                <a:t>Recombination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7851F57-1AB5-42BF-88FD-772035C44415}"/>
              </a:ext>
            </a:extLst>
          </p:cNvPr>
          <p:cNvSpPr txBox="1"/>
          <p:nvPr/>
        </p:nvSpPr>
        <p:spPr>
          <a:xfrm>
            <a:off x="6387414" y="817423"/>
            <a:ext cx="27184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HHG can be used to generate pulses with bandwidth in the XUV (up to hundreds of eV)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Describe by a 3-step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Naturally produces an attosecond pulse train (APT)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Characterized by odd harmonics of the fundamental in the frequency domain</a:t>
            </a:r>
          </a:p>
        </p:txBody>
      </p:sp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056DB2F9-66AA-487B-A277-36E2B983290A}"/>
              </a:ext>
            </a:extLst>
          </p:cNvPr>
          <p:cNvSpPr/>
          <p:nvPr/>
        </p:nvSpPr>
        <p:spPr>
          <a:xfrm>
            <a:off x="38100" y="626326"/>
            <a:ext cx="3695700" cy="2467075"/>
          </a:xfrm>
          <a:prstGeom prst="wedgeRoundRectCallout">
            <a:avLst>
              <a:gd name="adj1" fmla="val 63206"/>
              <a:gd name="adj2" fmla="val 89200"/>
              <a:gd name="adj3" fmla="val 16667"/>
            </a:avLst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peech Bubble: Rectangle with Corners Rounded 36">
            <a:extLst>
              <a:ext uri="{FF2B5EF4-FFF2-40B4-BE49-F238E27FC236}">
                <a16:creationId xmlns:a16="http://schemas.microsoft.com/office/drawing/2014/main" id="{E779EE9D-A52C-46E9-B39D-DF075EFA8331}"/>
              </a:ext>
            </a:extLst>
          </p:cNvPr>
          <p:cNvSpPr/>
          <p:nvPr/>
        </p:nvSpPr>
        <p:spPr>
          <a:xfrm>
            <a:off x="3761172" y="673848"/>
            <a:ext cx="2563428" cy="2327314"/>
          </a:xfrm>
          <a:prstGeom prst="wedgeRoundRectCallout">
            <a:avLst>
              <a:gd name="adj1" fmla="val 85730"/>
              <a:gd name="adj2" fmla="val 98312"/>
              <a:gd name="adj3" fmla="val 16667"/>
            </a:avLst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806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57150"/>
            <a:ext cx="533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Introduction to pump-probe techniques</a:t>
            </a:r>
          </a:p>
        </p:txBody>
      </p:sp>
      <p:pic>
        <p:nvPicPr>
          <p:cNvPr id="7" name="Pump-probe_techniques_in_physics.ogv.1080p">
            <a:hlinkClick r:id="" action="ppaction://media"/>
            <a:extLst>
              <a:ext uri="{FF2B5EF4-FFF2-40B4-BE49-F238E27FC236}">
                <a16:creationId xmlns:a16="http://schemas.microsoft.com/office/drawing/2014/main" id="{AF874A05-1E23-4DB2-86A8-ED774ABFEB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" y="666750"/>
            <a:ext cx="4572000" cy="25717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303E561-1CBA-4B02-8B0B-0EFE3DED14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666750"/>
            <a:ext cx="3330372" cy="2647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DF5155-F83F-4F8F-A729-5427578822D9}"/>
              </a:ext>
            </a:extLst>
          </p:cNvPr>
          <p:cNvSpPr txBox="1"/>
          <p:nvPr/>
        </p:nvSpPr>
        <p:spPr>
          <a:xfrm>
            <a:off x="762000" y="3867150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Can be used to extract dynamics of a system in a pump-probe experiment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Pump pulse is used to modify the system of interest </a:t>
            </a:r>
            <a:r>
              <a:rPr lang="en-US" sz="1200" dirty="0">
                <a:sym typeface="Wingdings" panose="05000000000000000000" pitchFamily="2" charset="2"/>
              </a:rPr>
              <a:t> Probe pulse follows at a variable time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XUV APT generally serves as the probe, and the pump is a replica of the pulse used to generate the APT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7904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3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63D0A5-5391-423B-B3C2-8D3688C85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590550"/>
            <a:ext cx="4724400" cy="27527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C882F7-917B-441E-AD19-7B1ABDA5DCF7}"/>
              </a:ext>
            </a:extLst>
          </p:cNvPr>
          <p:cNvSpPr txBox="1"/>
          <p:nvPr/>
        </p:nvSpPr>
        <p:spPr>
          <a:xfrm>
            <a:off x="152400" y="57150"/>
            <a:ext cx="594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Attosecond transient absorption spectroscopy in gases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D7DD2A-7897-4728-87E7-7368B64EA1B5}"/>
              </a:ext>
            </a:extLst>
          </p:cNvPr>
          <p:cNvSpPr/>
          <p:nvPr/>
        </p:nvSpPr>
        <p:spPr>
          <a:xfrm>
            <a:off x="114300" y="3867150"/>
            <a:ext cx="8915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XUV  induces a polarization in a gas medium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Polarization is macroscopic sum of oscillating dipoles which emit light that interferes with transmitted XUV </a:t>
            </a:r>
            <a:r>
              <a:rPr lang="en-US" sz="1200" dirty="0">
                <a:sym typeface="Wingdings" panose="05000000000000000000" pitchFamily="2" charset="2"/>
              </a:rPr>
              <a:t></a:t>
            </a:r>
            <a:r>
              <a:rPr lang="en-US" sz="1200" dirty="0"/>
              <a:t> absorption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An additional pulse perturbs this polarization through interactions with sample </a:t>
            </a:r>
            <a:r>
              <a:rPr lang="en-US" sz="1200" dirty="0">
                <a:sym typeface="Wingdings" panose="05000000000000000000" pitchFamily="2" charset="2"/>
              </a:rPr>
              <a:t> modified absorption feature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By measuring the delay dependent absorption, dynamics can be extracted</a:t>
            </a:r>
          </a:p>
        </p:txBody>
      </p:sp>
    </p:spTree>
    <p:extLst>
      <p:ext uri="{BB962C8B-B14F-4D97-AF65-F5344CB8AC3E}">
        <p14:creationId xmlns:p14="http://schemas.microsoft.com/office/powerpoint/2010/main" val="2435140488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 Slid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16907</TotalTime>
  <Words>966</Words>
  <Application>Microsoft Office PowerPoint</Application>
  <PresentationFormat>On-screen Show (16:9)</PresentationFormat>
  <Paragraphs>100</Paragraphs>
  <Slides>45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CMU Serif</vt:lpstr>
      <vt:lpstr>Content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timo</dc:creator>
  <cp:lastModifiedBy>Stephen</cp:lastModifiedBy>
  <cp:revision>1051</cp:revision>
  <dcterms:created xsi:type="dcterms:W3CDTF">2018-05-20T17:17:52Z</dcterms:created>
  <dcterms:modified xsi:type="dcterms:W3CDTF">2020-12-06T07:38:54Z</dcterms:modified>
</cp:coreProperties>
</file>